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62" r:id="rId4"/>
    <p:sldId id="363" r:id="rId5"/>
    <p:sldId id="359" r:id="rId6"/>
    <p:sldId id="360" r:id="rId7"/>
    <p:sldId id="361" r:id="rId8"/>
    <p:sldId id="260" r:id="rId9"/>
    <p:sldId id="263" r:id="rId10"/>
    <p:sldId id="325" r:id="rId11"/>
    <p:sldId id="326" r:id="rId12"/>
    <p:sldId id="259" r:id="rId13"/>
    <p:sldId id="261" r:id="rId14"/>
    <p:sldId id="266" r:id="rId15"/>
    <p:sldId id="267" r:id="rId16"/>
    <p:sldId id="296" r:id="rId17"/>
    <p:sldId id="292" r:id="rId18"/>
    <p:sldId id="299" r:id="rId19"/>
    <p:sldId id="298" r:id="rId20"/>
    <p:sldId id="297" r:id="rId21"/>
    <p:sldId id="277" r:id="rId22"/>
    <p:sldId id="291" r:id="rId23"/>
    <p:sldId id="290" r:id="rId24"/>
    <p:sldId id="294" r:id="rId25"/>
    <p:sldId id="295" r:id="rId26"/>
    <p:sldId id="309" r:id="rId27"/>
    <p:sldId id="264" r:id="rId2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00"/>
    <a:srgbClr val="CC3300"/>
    <a:srgbClr val="800000"/>
    <a:srgbClr val="8CC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9" autoAdjust="0"/>
  </p:normalViewPr>
  <p:slideViewPr>
    <p:cSldViewPr>
      <p:cViewPr varScale="1">
        <p:scale>
          <a:sx n="90" d="100"/>
          <a:sy n="90" d="100"/>
        </p:scale>
        <p:origin x="8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9C57E-5336-4617-BCCE-289CA1E46CB1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8E675-8BF5-4062-A911-3CD0C597E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F9535-64CC-452B-A580-98C59470667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A6AF7-EFD4-4723-BE0C-BB8345672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is voluntary.</a:t>
            </a:r>
          </a:p>
          <a:p>
            <a:r>
              <a:rPr lang="en-US" dirty="0"/>
              <a:t>Requires $ be used on a transportation project.  (More later)</a:t>
            </a:r>
          </a:p>
          <a:p>
            <a:r>
              <a:rPr lang="en-US" dirty="0"/>
              <a:t>Reimbursement program.</a:t>
            </a:r>
          </a:p>
          <a:p>
            <a:endParaRPr lang="en-US" dirty="0"/>
          </a:p>
          <a:p>
            <a:r>
              <a:rPr lang="en-US" dirty="0"/>
              <a:t>Saves dollars/time:  </a:t>
            </a:r>
          </a:p>
          <a:p>
            <a:pPr marL="228600" indent="-228600">
              <a:buAutoNum type="arabicPeriod"/>
            </a:pPr>
            <a:r>
              <a:rPr lang="en-US" dirty="0"/>
              <a:t>Reduced plan needs in many cases</a:t>
            </a:r>
          </a:p>
          <a:p>
            <a:pPr marL="228600" indent="-228600">
              <a:buAutoNum type="arabicPeriod"/>
            </a:pPr>
            <a:r>
              <a:rPr lang="en-US" dirty="0"/>
              <a:t>Avoid cumbersome fed. Requirements</a:t>
            </a:r>
          </a:p>
          <a:p>
            <a:pPr marL="228600" indent="-228600">
              <a:buAutoNum type="arabicPeriod"/>
            </a:pPr>
            <a:r>
              <a:rPr lang="en-US" dirty="0"/>
              <a:t>Projects better tailored to local needs – Example:  bridge on very low vol. road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None/>
            </a:pPr>
            <a:r>
              <a:rPr lang="en-US" dirty="0"/>
              <a:t>More flexibility:</a:t>
            </a:r>
          </a:p>
          <a:p>
            <a:pPr marL="228600" indent="-228600">
              <a:buAutoNum type="arabicPeriod"/>
            </a:pPr>
            <a:r>
              <a:rPr lang="en-US" dirty="0"/>
              <a:t>Wider</a:t>
            </a:r>
            <a:r>
              <a:rPr lang="en-US" baseline="0" dirty="0"/>
              <a:t> range of projects, for example some maintenance activities are eligible.  More later.</a:t>
            </a:r>
          </a:p>
          <a:p>
            <a:pPr marL="228600" indent="-228600">
              <a:buAutoNum type="arabicPeriod"/>
            </a:pPr>
            <a:r>
              <a:rPr lang="en-US" baseline="0" dirty="0"/>
              <a:t>Dollars don’t have to be spent on specific classes of roads.</a:t>
            </a:r>
          </a:p>
          <a:p>
            <a:pPr marL="228600" indent="-228600">
              <a:buAutoNum type="arabicPeriod"/>
            </a:pPr>
            <a:endParaRPr lang="en-US" baseline="0" dirty="0"/>
          </a:p>
          <a:p>
            <a:pPr marL="228600" indent="-22860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Transportation project:  Defined in Guidelines.  See list</a:t>
            </a:r>
          </a:p>
          <a:p>
            <a:endParaRPr lang="en-US" dirty="0"/>
          </a:p>
          <a:p>
            <a:r>
              <a:rPr lang="en-US" dirty="0"/>
              <a:t>Eligible phases:  PE, R/W, Util., Construction, CE</a:t>
            </a:r>
          </a:p>
          <a:p>
            <a:endParaRPr lang="en-US" dirty="0"/>
          </a:p>
          <a:p>
            <a:r>
              <a:rPr lang="en-US" dirty="0"/>
              <a:t>Project</a:t>
            </a:r>
            <a:r>
              <a:rPr lang="en-US" baseline="0" dirty="0"/>
              <a:t> doesn’t have to be done the “KDOT way”.</a:t>
            </a:r>
          </a:p>
          <a:p>
            <a:r>
              <a:rPr lang="en-US" baseline="0" dirty="0"/>
              <a:t>Local standards and practices may be followed.</a:t>
            </a:r>
          </a:p>
          <a:p>
            <a:r>
              <a:rPr lang="en-US" baseline="0" dirty="0"/>
              <a:t>All applicable laws, regulations and engineering practices must be met.</a:t>
            </a:r>
          </a:p>
          <a:p>
            <a:endParaRPr lang="en-US" baseline="0" dirty="0"/>
          </a:p>
          <a:p>
            <a:r>
              <a:rPr lang="en-US" baseline="0" dirty="0"/>
              <a:t>Reimbursement on projects may be for the entire project or we can make “progress payments” to help the LPA manage its cash flow.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must meet federal rules and requirements.  Example:</a:t>
            </a:r>
            <a:r>
              <a:rPr lang="en-US" baseline="0" dirty="0"/>
              <a:t>  NEPA</a:t>
            </a:r>
          </a:p>
          <a:p>
            <a:r>
              <a:rPr lang="en-US" baseline="0" dirty="0"/>
              <a:t>Project standards and specs established by KDOT &amp; FHWA rules.</a:t>
            </a:r>
          </a:p>
          <a:p>
            <a:r>
              <a:rPr lang="en-US" baseline="0" dirty="0"/>
              <a:t>Plan development must be in accordance with KDOT practices.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 agency</a:t>
            </a:r>
            <a:r>
              <a:rPr lang="en-US" baseline="0" dirty="0"/>
              <a:t> determines appropriate standards, specifications, plan requirements.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 agency</a:t>
            </a:r>
            <a:r>
              <a:rPr lang="en-US" baseline="0" dirty="0"/>
              <a:t> determines appropriate standards, specifications, plan requirements.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A6AF7-EFD4-4723-BE0C-BB834567249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T-WORKS no words.png"/>
          <p:cNvPicPr>
            <a:picLocks noChangeAspect="1"/>
          </p:cNvPicPr>
          <p:nvPr userDrawn="1"/>
        </p:nvPicPr>
        <p:blipFill>
          <a:blip r:embed="rId2" cstate="print"/>
          <a:srcRect l="21667" t="32812" r="9167" b="20313"/>
          <a:stretch>
            <a:fillRect/>
          </a:stretch>
        </p:blipFill>
        <p:spPr>
          <a:xfrm>
            <a:off x="3352800" y="6031735"/>
            <a:ext cx="2286000" cy="826265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4" idx="1"/>
          </p:cNvCxnSpPr>
          <p:nvPr userDrawn="1"/>
        </p:nvCxnSpPr>
        <p:spPr>
          <a:xfrm rot="10800000" flipH="1" flipV="1">
            <a:off x="457200" y="6538912"/>
            <a:ext cx="2819400" cy="14287"/>
          </a:xfrm>
          <a:prstGeom prst="line">
            <a:avLst/>
          </a:prstGeom>
          <a:ln w="15875">
            <a:solidFill>
              <a:srgbClr val="8C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6" idx="3"/>
          </p:cNvCxnSpPr>
          <p:nvPr userDrawn="1"/>
        </p:nvCxnSpPr>
        <p:spPr>
          <a:xfrm flipV="1">
            <a:off x="5791200" y="6538913"/>
            <a:ext cx="2895600" cy="14287"/>
          </a:xfrm>
          <a:prstGeom prst="line">
            <a:avLst/>
          </a:prstGeom>
          <a:ln w="15875">
            <a:solidFill>
              <a:srgbClr val="8C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D53F7-D952-4345-A355-D0A2CCC1B69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8E0D-56DF-456D-9AD6-A2EA7774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667000"/>
          </a:xfrm>
        </p:spPr>
        <p:txBody>
          <a:bodyPr>
            <a:noAutofit/>
          </a:bodyPr>
          <a:lstStyle/>
          <a:p>
            <a:r>
              <a:rPr lang="en-US" sz="4400" b="1" i="1" dirty="0">
                <a:solidFill>
                  <a:schemeClr val="tx1"/>
                </a:solidFill>
              </a:rPr>
              <a:t>Federal Fund Exchange</a:t>
            </a:r>
          </a:p>
          <a:p>
            <a:r>
              <a:rPr lang="en-US" sz="4400" b="1" i="1" dirty="0">
                <a:solidFill>
                  <a:schemeClr val="tx1"/>
                </a:solidFill>
              </a:rPr>
              <a:t>Training</a:t>
            </a:r>
          </a:p>
        </p:txBody>
      </p:sp>
      <p:pic>
        <p:nvPicPr>
          <p:cNvPr id="5" name="Picture 13" descr="KSTrans_Blue-Go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85800"/>
            <a:ext cx="678187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F72CFB2-762A-490C-9BA2-E3FE246822F2}"/>
              </a:ext>
            </a:extLst>
          </p:cNvPr>
          <p:cNvSpPr/>
          <p:nvPr/>
        </p:nvSpPr>
        <p:spPr>
          <a:xfrm>
            <a:off x="2057400" y="685800"/>
            <a:ext cx="4871357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89458E-80D6-437D-8329-21C3339BFD4E}"/>
              </a:ext>
            </a:extLst>
          </p:cNvPr>
          <p:cNvSpPr/>
          <p:nvPr/>
        </p:nvSpPr>
        <p:spPr>
          <a:xfrm>
            <a:off x="2057400" y="11430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the Fund Exchange Works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533400" y="2667000"/>
            <a:ext cx="2133600" cy="914400"/>
          </a:xfrm>
          <a:prstGeom prst="rect">
            <a:avLst/>
          </a:prstGeom>
          <a:gradFill>
            <a:gsLst>
              <a:gs pos="64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FHWA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2667000"/>
            <a:ext cx="1981200" cy="914400"/>
          </a:xfrm>
          <a:prstGeom prst="rect">
            <a:avLst/>
          </a:prstGeom>
          <a:gradFill>
            <a:gsLst>
              <a:gs pos="64000">
                <a:schemeClr val="tx2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KDOT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2667000"/>
            <a:ext cx="1981200" cy="914400"/>
          </a:xfrm>
          <a:prstGeom prst="rect">
            <a:avLst/>
          </a:prstGeom>
          <a:gradFill>
            <a:gsLst>
              <a:gs pos="64000">
                <a:srgbClr val="0066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City/County</a:t>
            </a:r>
          </a:p>
        </p:txBody>
      </p:sp>
      <p:sp>
        <p:nvSpPr>
          <p:cNvPr id="9" name="Curved Down Arrow 8"/>
          <p:cNvSpPr/>
          <p:nvPr/>
        </p:nvSpPr>
        <p:spPr>
          <a:xfrm>
            <a:off x="2362200" y="2133600"/>
            <a:ext cx="1447800" cy="4572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1219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Federal funds are made available to KDOT through FHWA.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1219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KDOT shares a portion of federal funds with cities and counties.</a:t>
            </a:r>
          </a:p>
        </p:txBody>
      </p:sp>
      <p:sp>
        <p:nvSpPr>
          <p:cNvPr id="15" name="Curved Down Arrow 14"/>
          <p:cNvSpPr/>
          <p:nvPr/>
        </p:nvSpPr>
        <p:spPr>
          <a:xfrm>
            <a:off x="5105400" y="2133600"/>
            <a:ext cx="1447800" cy="4572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Down Arrow 17"/>
          <p:cNvSpPr/>
          <p:nvPr/>
        </p:nvSpPr>
        <p:spPr>
          <a:xfrm rot="10800000">
            <a:off x="5105400" y="3657600"/>
            <a:ext cx="2286000" cy="6096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77000" y="419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LPA requests KDOT exchange funds.</a:t>
            </a:r>
          </a:p>
        </p:txBody>
      </p:sp>
      <p:sp>
        <p:nvSpPr>
          <p:cNvPr id="22" name="Curved Up Arrow 21"/>
          <p:cNvSpPr/>
          <p:nvPr/>
        </p:nvSpPr>
        <p:spPr>
          <a:xfrm>
            <a:off x="4648200" y="3657600"/>
            <a:ext cx="2209800" cy="609600"/>
          </a:xfrm>
          <a:prstGeom prst="curvedUp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41910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KDOT agrees to provide LPA $0.90 state funds per $1.00 fed. with rate to be determined annually by the Secretary of Transportation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  <p:bldP spid="6" grpId="0" animBg="1"/>
      <p:bldP spid="9" grpId="0" animBg="1"/>
      <p:bldP spid="11" grpId="0"/>
      <p:bldP spid="11" grpId="1"/>
      <p:bldP spid="12" grpId="0"/>
      <p:bldP spid="12" grpId="1"/>
      <p:bldP spid="15" grpId="0" animBg="1"/>
      <p:bldP spid="18" grpId="0" animBg="1"/>
      <p:bldP spid="20" grpId="0"/>
      <p:bldP spid="20" grpId="1"/>
      <p:bldP spid="2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/>
              <a:t>How the Fund Exchange Works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667000"/>
            <a:ext cx="1981200" cy="914400"/>
          </a:xfrm>
          <a:prstGeom prst="rect">
            <a:avLst/>
          </a:prstGeom>
          <a:gradFill>
            <a:gsLst>
              <a:gs pos="64000">
                <a:schemeClr val="tx2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KDOT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0600" y="2667000"/>
            <a:ext cx="1981200" cy="914400"/>
          </a:xfrm>
          <a:prstGeom prst="rect">
            <a:avLst/>
          </a:prstGeom>
          <a:gradFill>
            <a:gsLst>
              <a:gs pos="64000">
                <a:srgbClr val="0066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City/County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14800" y="1371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KDOT reimburses LPA up to maximum amount of total exchange.</a:t>
            </a:r>
          </a:p>
        </p:txBody>
      </p:sp>
      <p:pic>
        <p:nvPicPr>
          <p:cNvPr id="13" name="Picture 13" descr="C:\Documents and Settings\seitz\Local Settings\Temporary Internet Files\Content.IE5\CMXE6F8Y\MCj024068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53000"/>
            <a:ext cx="1433489" cy="1447998"/>
          </a:xfrm>
          <a:prstGeom prst="rect">
            <a:avLst/>
          </a:prstGeom>
          <a:noFill/>
        </p:spPr>
      </p:pic>
      <p:sp>
        <p:nvSpPr>
          <p:cNvPr id="18" name="Curved Down Arrow 17"/>
          <p:cNvSpPr/>
          <p:nvPr/>
        </p:nvSpPr>
        <p:spPr>
          <a:xfrm>
            <a:off x="3200400" y="1981200"/>
            <a:ext cx="2286000" cy="6096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4760190">
            <a:off x="5972123" y="4083208"/>
            <a:ext cx="2729575" cy="546552"/>
          </a:xfrm>
          <a:prstGeom prst="curvedDownArrow">
            <a:avLst>
              <a:gd name="adj1" fmla="val 25000"/>
              <a:gd name="adj2" fmla="val 38374"/>
              <a:gd name="adj3" fmla="val 25000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95600" y="54864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LPA lets/administers project(s)  themselves and pays contractor/suppliers.</a:t>
            </a:r>
          </a:p>
        </p:txBody>
      </p:sp>
      <p:sp>
        <p:nvSpPr>
          <p:cNvPr id="21" name="Curved Down Arrow 20"/>
          <p:cNvSpPr/>
          <p:nvPr/>
        </p:nvSpPr>
        <p:spPr>
          <a:xfrm rot="10800000">
            <a:off x="3200400" y="3581400"/>
            <a:ext cx="2286000" cy="609600"/>
          </a:xfrm>
          <a:prstGeom prst="curved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52600" y="41910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LPA submits request for reimbursement to KDOT along with appropriate documentation of expenditure.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12" grpId="0"/>
      <p:bldP spid="18" grpId="0" animBg="1"/>
      <p:bldP spid="24" grpId="0" animBg="1"/>
      <p:bldP spid="25" grpId="0"/>
      <p:bldP spid="25" grpId="1"/>
      <p:bldP spid="21" grpId="0" animBg="1"/>
      <p:bldP spid="26" grpId="0"/>
      <p:bldP spid="2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447800"/>
          </a:xfrm>
        </p:spPr>
        <p:txBody>
          <a:bodyPr/>
          <a:lstStyle/>
          <a:p>
            <a:r>
              <a:rPr lang="en-US" b="1" u="sng" dirty="0"/>
              <a:t>Fed. Funds Available for Exchange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8686800" cy="4221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5-Year Plan funds (STP Limitation)</a:t>
            </a:r>
          </a:p>
          <a:p>
            <a:pPr lvl="1"/>
            <a:r>
              <a:rPr lang="en-US" dirty="0"/>
              <a:t>Counties:  $30.5 million (FFY 2024)</a:t>
            </a:r>
          </a:p>
          <a:p>
            <a:pPr lvl="1"/>
            <a:r>
              <a:rPr lang="en-US" dirty="0"/>
              <a:t>Cities:  $11.3 million (FFY 2024)</a:t>
            </a:r>
          </a:p>
          <a:p>
            <a:r>
              <a:rPr lang="en-US" b="1" dirty="0"/>
              <a:t>Minus</a:t>
            </a:r>
            <a:r>
              <a:rPr lang="en-US" dirty="0"/>
              <a:t> Federal-Aid Local Bridge Program.</a:t>
            </a:r>
          </a:p>
          <a:p>
            <a:pPr lvl="1"/>
            <a:r>
              <a:rPr lang="en-US" dirty="0"/>
              <a:t>Approx. $10 million annually.</a:t>
            </a:r>
          </a:p>
          <a:p>
            <a:r>
              <a:rPr lang="en-US" b="1" dirty="0"/>
              <a:t>Minus</a:t>
            </a:r>
            <a:r>
              <a:rPr lang="en-US" dirty="0"/>
              <a:t> Local Bridge Inspection Compliance Effort.</a:t>
            </a:r>
          </a:p>
          <a:p>
            <a:pPr lvl="1"/>
            <a:r>
              <a:rPr lang="en-US" dirty="0"/>
              <a:t>Approx. $5 million annually.</a:t>
            </a:r>
          </a:p>
          <a:p>
            <a:pPr lvl="1"/>
            <a:r>
              <a:rPr lang="en-US" dirty="0"/>
              <a:t>Through 2024.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b="1" u="sng" dirty="0"/>
              <a:t>Eligibility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All counties </a:t>
            </a:r>
          </a:p>
          <a:p>
            <a:r>
              <a:rPr lang="en-US" dirty="0"/>
              <a:t>Cities over 5,000 not in a TMA.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b="1" dirty="0"/>
              <a:t>“FFE Letter”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Letter will:</a:t>
            </a:r>
          </a:p>
          <a:p>
            <a:pPr lvl="1"/>
            <a:r>
              <a:rPr lang="en-US" dirty="0"/>
              <a:t>Tell you how many fed $ available for year</a:t>
            </a:r>
          </a:p>
          <a:p>
            <a:pPr lvl="1"/>
            <a:r>
              <a:rPr lang="en-US" dirty="0"/>
              <a:t>Give you option of either programming fed-aid project or requesting exchange.</a:t>
            </a:r>
          </a:p>
          <a:p>
            <a:pPr lvl="1"/>
            <a:r>
              <a:rPr lang="en-US" dirty="0"/>
              <a:t>Provide deadline for informing us of decision.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/>
          <a:lstStyle/>
          <a:p>
            <a:r>
              <a:rPr lang="en-US" b="1" dirty="0"/>
              <a:t>What do I need to do to exchange my federal funds?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828800"/>
          </a:xfrm>
        </p:spPr>
        <p:txBody>
          <a:bodyPr>
            <a:normAutofit/>
          </a:bodyPr>
          <a:lstStyle/>
          <a:p>
            <a:r>
              <a:rPr lang="en-US" sz="6000" dirty="0"/>
              <a:t>Understand the Rules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0"/>
            <a:ext cx="533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3CA2B6-AFC3-4852-AD81-10E8ACB51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3788"/>
            <a:ext cx="5257800" cy="68042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0"/>
            <a:ext cx="533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761A72-0B3A-4891-A562-13A251481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6329"/>
            <a:ext cx="5223164" cy="684167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0"/>
            <a:ext cx="533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D8F1D5-B66C-4F6B-91AB-33A922464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100" y="76199"/>
            <a:ext cx="5227864" cy="67654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r>
              <a:rPr lang="en-US" u="sng" dirty="0"/>
              <a:t>What is the </a:t>
            </a:r>
            <a:br>
              <a:rPr lang="en-US" u="sng" dirty="0"/>
            </a:br>
            <a:r>
              <a:rPr lang="en-US" u="sng" dirty="0"/>
              <a:t>Federal Fund Exchange?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2286000"/>
            <a:ext cx="7086600" cy="3581399"/>
          </a:xfrm>
        </p:spPr>
        <p:txBody>
          <a:bodyPr/>
          <a:lstStyle/>
          <a:p>
            <a:pPr>
              <a:buNone/>
            </a:pPr>
            <a:r>
              <a:rPr lang="en-US" dirty="0"/>
              <a:t>	This is a voluntary program in which a Local Public Agency can trade its federal obligation authority with KDOT or another local agency in exchange for state funds.  State funds are paid on a reimbursement basis as the LPA incurs costs.</a:t>
            </a:r>
          </a:p>
          <a:p>
            <a:endParaRPr lang="en-US" sz="1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0"/>
            <a:ext cx="52578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19E260-F8CC-4249-AED7-FC7E5A984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771"/>
            <a:ext cx="5122718" cy="6781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5181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5181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AC1F88-871D-4CD0-8146-8BE251365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52400"/>
            <a:ext cx="5063837" cy="6553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2D52CF-DC1E-4B12-B78E-336C7DF49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0"/>
            <a:ext cx="526043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sz="6000" dirty="0"/>
              <a:t>Request is submitted to KDOT, now what?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40162"/>
          </a:xfrm>
        </p:spPr>
        <p:txBody>
          <a:bodyPr>
            <a:normAutofit/>
          </a:bodyPr>
          <a:lstStyle/>
          <a:p>
            <a:r>
              <a:rPr lang="en-US" sz="6000" dirty="0"/>
              <a:t>KDOT reviews request, determines if projects meet program requirements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2057400"/>
          </a:xfrm>
        </p:spPr>
        <p:txBody>
          <a:bodyPr>
            <a:normAutofit/>
          </a:bodyPr>
          <a:lstStyle/>
          <a:p>
            <a:r>
              <a:rPr lang="en-US" sz="6000" dirty="0"/>
              <a:t>Reimbursement Process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29400" y="152400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0"/>
            <a:ext cx="533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D5FAFC-85B0-4EA0-8A5F-22FD58737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482" y="152399"/>
            <a:ext cx="5191068" cy="662940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/>
          <a:lstStyle/>
          <a:p>
            <a:r>
              <a:rPr lang="en-US" b="1" dirty="0"/>
              <a:t>Statutes, Regulations &amp;</a:t>
            </a:r>
            <a:br>
              <a:rPr lang="en-US" b="1" dirty="0"/>
            </a:br>
            <a:r>
              <a:rPr lang="en-US" b="1" dirty="0"/>
              <a:t>Engineering Practices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0"/>
            <a:ext cx="82296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Are the Benefits of the </a:t>
            </a:r>
            <a:br>
              <a:rPr lang="en-US" b="1" dirty="0"/>
            </a:br>
            <a:r>
              <a:rPr lang="en-US" b="1" dirty="0"/>
              <a:t>Fund Exchange?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81600"/>
          </a:xfrm>
        </p:spPr>
        <p:txBody>
          <a:bodyPr/>
          <a:lstStyle/>
          <a:p>
            <a:r>
              <a:rPr lang="en-US" dirty="0"/>
              <a:t>Eliminates costly and time-consuming requirements of federal-aid projects.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Reduced environmental documentation</a:t>
            </a:r>
          </a:p>
          <a:p>
            <a:pPr lvl="1"/>
            <a:r>
              <a:rPr lang="en-US" dirty="0"/>
              <a:t>Plans development to meet local needs</a:t>
            </a:r>
          </a:p>
          <a:p>
            <a:pPr lvl="1"/>
            <a:r>
              <a:rPr lang="en-US" dirty="0"/>
              <a:t>Inspection to meet local needs</a:t>
            </a:r>
          </a:p>
          <a:p>
            <a:pPr lvl="1"/>
            <a:r>
              <a:rPr lang="en-US" dirty="0"/>
              <a:t>Avoid many restrictive federal provisions</a:t>
            </a:r>
          </a:p>
          <a:p>
            <a:pPr lvl="3"/>
            <a:r>
              <a:rPr lang="en-US" dirty="0"/>
              <a:t>Buy America</a:t>
            </a:r>
          </a:p>
          <a:p>
            <a:pPr lvl="3"/>
            <a:r>
              <a:rPr lang="en-US" dirty="0"/>
              <a:t>Davis-Bacon</a:t>
            </a:r>
          </a:p>
          <a:p>
            <a:pPr lvl="3"/>
            <a:r>
              <a:rPr lang="en-US" dirty="0"/>
              <a:t>DBE</a:t>
            </a:r>
          </a:p>
          <a:p>
            <a:pPr lvl="3"/>
            <a:r>
              <a:rPr lang="en-US" dirty="0"/>
              <a:t>Uniform Act</a:t>
            </a:r>
          </a:p>
          <a:p>
            <a:pPr lvl="3"/>
            <a:r>
              <a:rPr lang="en-US" dirty="0"/>
              <a:t>Pipe Policy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Are the Benefits of the </a:t>
            </a:r>
            <a:br>
              <a:rPr lang="en-US" b="1" dirty="0"/>
            </a:br>
            <a:r>
              <a:rPr lang="en-US" b="1" dirty="0"/>
              <a:t>Fund Exchange?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/>
              <a:t>More flexibility in selection of projects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Projects can be on non-federal aid routes</a:t>
            </a:r>
          </a:p>
          <a:p>
            <a:pPr lvl="1"/>
            <a:r>
              <a:rPr lang="en-US" dirty="0"/>
              <a:t>Bridges don’t have to meet eligibility requirements</a:t>
            </a:r>
          </a:p>
          <a:p>
            <a:pPr lvl="1"/>
            <a:r>
              <a:rPr lang="en-US" dirty="0"/>
              <a:t>Much wider range of scopes allowed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“Transportation Project”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Road construction, reconstruction, rehabilitation</a:t>
            </a:r>
          </a:p>
          <a:p>
            <a:endParaRPr lang="en-US" sz="800" dirty="0"/>
          </a:p>
          <a:p>
            <a:r>
              <a:rPr lang="en-US" dirty="0"/>
              <a:t>Pavement preservation (overlay, mill/overlay, chip/seal, </a:t>
            </a:r>
            <a:r>
              <a:rPr lang="en-US" dirty="0" err="1"/>
              <a:t>pvt</a:t>
            </a:r>
            <a:r>
              <a:rPr lang="en-US" dirty="0"/>
              <a:t>. patching, crack sealing)</a:t>
            </a:r>
          </a:p>
          <a:p>
            <a:endParaRPr lang="en-US" sz="800" dirty="0"/>
          </a:p>
          <a:p>
            <a:r>
              <a:rPr lang="en-US" dirty="0"/>
              <a:t>Purchase of aggregate used exclusively on a specific </a:t>
            </a:r>
            <a:r>
              <a:rPr lang="en-US"/>
              <a:t>section of road</a:t>
            </a:r>
            <a:endParaRPr lang="en-US" dirty="0"/>
          </a:p>
          <a:p>
            <a:endParaRPr lang="en-US" sz="800" dirty="0"/>
          </a:p>
          <a:p>
            <a:r>
              <a:rPr lang="en-US" dirty="0"/>
              <a:t>Safety improvement (signing, </a:t>
            </a:r>
            <a:r>
              <a:rPr lang="en-US" dirty="0" err="1"/>
              <a:t>pvt</a:t>
            </a:r>
            <a:r>
              <a:rPr lang="en-US" dirty="0"/>
              <a:t>. marking, roadside obstacles, intersection,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“Transportation Project”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399"/>
          </a:xfrm>
        </p:spPr>
        <p:txBody>
          <a:bodyPr/>
          <a:lstStyle/>
          <a:p>
            <a:r>
              <a:rPr lang="en-US" dirty="0"/>
              <a:t>Bridge construction/replacement</a:t>
            </a:r>
          </a:p>
          <a:p>
            <a:endParaRPr lang="en-US" sz="800" dirty="0"/>
          </a:p>
          <a:p>
            <a:r>
              <a:rPr lang="en-US" dirty="0"/>
              <a:t>Bridge rehabilitation, repair</a:t>
            </a:r>
          </a:p>
          <a:p>
            <a:endParaRPr lang="en-US" sz="800" dirty="0"/>
          </a:p>
          <a:p>
            <a:r>
              <a:rPr lang="en-US" dirty="0"/>
              <a:t>Bridge removal</a:t>
            </a:r>
          </a:p>
          <a:p>
            <a:endParaRPr lang="en-US" sz="800" dirty="0"/>
          </a:p>
          <a:p>
            <a:r>
              <a:rPr lang="en-US" dirty="0"/>
              <a:t>Low-water crossing</a:t>
            </a:r>
          </a:p>
          <a:p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“Transportation Project”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199"/>
          </a:xfrm>
        </p:spPr>
        <p:txBody>
          <a:bodyPr/>
          <a:lstStyle/>
          <a:p>
            <a:r>
              <a:rPr lang="en-US" dirty="0"/>
              <a:t>Erosion protection in ditches or around drainage structures.</a:t>
            </a:r>
          </a:p>
          <a:p>
            <a:r>
              <a:rPr lang="en-US" dirty="0"/>
              <a:t>Const. of sidewalks, ADA ramps, pedestrian signals.</a:t>
            </a:r>
          </a:p>
          <a:p>
            <a:r>
              <a:rPr lang="en-US" dirty="0"/>
              <a:t>Construction of trails.</a:t>
            </a:r>
          </a:p>
          <a:p>
            <a:r>
              <a:rPr lang="en-US" dirty="0"/>
              <a:t>Curb &amp; Gutter repair or replacement.</a:t>
            </a:r>
          </a:p>
          <a:p>
            <a:r>
              <a:rPr lang="en-US" dirty="0"/>
              <a:t>Storm sewer repairs.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u="sng" dirty="0"/>
              <a:t>Allowable Use of State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/>
              <a:t>All phases of project  are eligible.</a:t>
            </a:r>
          </a:p>
          <a:p>
            <a:endParaRPr lang="en-US" dirty="0"/>
          </a:p>
          <a:p>
            <a:r>
              <a:rPr lang="en-US" dirty="0"/>
              <a:t>LPA determines procedures, criteria and standards. </a:t>
            </a:r>
          </a:p>
          <a:p>
            <a:pPr lvl="1"/>
            <a:r>
              <a:rPr lang="en-US" i="1" dirty="0"/>
              <a:t>Must meet applicable laws, regulations, accepted engineering practices.</a:t>
            </a:r>
          </a:p>
          <a:p>
            <a:pPr lvl="1"/>
            <a:endParaRPr lang="en-US" i="1" dirty="0"/>
          </a:p>
          <a:p>
            <a:r>
              <a:rPr lang="en-US" dirty="0"/>
              <a:t>Funds must be requested prior to September 15 of Federal Fiscal Year they were made available.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533400" y="2667000"/>
            <a:ext cx="2133600" cy="914400"/>
          </a:xfrm>
          <a:prstGeom prst="rect">
            <a:avLst/>
          </a:prstGeom>
          <a:gradFill>
            <a:gsLst>
              <a:gs pos="64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FHWA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2667000"/>
            <a:ext cx="1981200" cy="914400"/>
          </a:xfrm>
          <a:prstGeom prst="rect">
            <a:avLst/>
          </a:prstGeom>
          <a:gradFill>
            <a:gsLst>
              <a:gs pos="64000">
                <a:schemeClr val="tx2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KDOT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2667000"/>
            <a:ext cx="1981200" cy="914400"/>
          </a:xfrm>
          <a:prstGeom prst="rect">
            <a:avLst/>
          </a:prstGeom>
          <a:gradFill>
            <a:gsLst>
              <a:gs pos="64000">
                <a:srgbClr val="0066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City/County</a:t>
            </a:r>
          </a:p>
        </p:txBody>
      </p:sp>
      <p:sp>
        <p:nvSpPr>
          <p:cNvPr id="9" name="Curved Down Arrow 8"/>
          <p:cNvSpPr/>
          <p:nvPr/>
        </p:nvSpPr>
        <p:spPr>
          <a:xfrm>
            <a:off x="2362200" y="2133600"/>
            <a:ext cx="1447800" cy="4572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1219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Federal funds are made available to KDOT through FHWA.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1219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KDOT shares a portion of federal funds with cities and counties.</a:t>
            </a:r>
          </a:p>
        </p:txBody>
      </p:sp>
      <p:pic>
        <p:nvPicPr>
          <p:cNvPr id="13" name="Picture 13" descr="C:\Documents and Settings\seitz\Local Settings\Temporary Internet Files\Content.IE5\CMXE6F8Y\MCj024068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19600"/>
            <a:ext cx="1433489" cy="1447998"/>
          </a:xfrm>
          <a:prstGeom prst="rect">
            <a:avLst/>
          </a:prstGeom>
          <a:noFill/>
        </p:spPr>
      </p:pic>
      <p:sp>
        <p:nvSpPr>
          <p:cNvPr id="14" name="Curved Down Arrow 13"/>
          <p:cNvSpPr/>
          <p:nvPr/>
        </p:nvSpPr>
        <p:spPr>
          <a:xfrm rot="5070304">
            <a:off x="7458852" y="3879623"/>
            <a:ext cx="2320528" cy="546552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>
            <a:off x="5105400" y="2133600"/>
            <a:ext cx="1447800" cy="45720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4724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LPA develops project.</a:t>
            </a:r>
          </a:p>
          <a:p>
            <a:r>
              <a:rPr lang="en-US" dirty="0"/>
              <a:t>KDOT lets/administers project with federal/local funds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810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Current Fed.-Aid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9" grpId="0" animBg="1"/>
      <p:bldP spid="11" grpId="0"/>
      <p:bldP spid="11" grpId="1"/>
      <p:bldP spid="12" grpId="0"/>
      <p:bldP spid="12" grpId="1"/>
      <p:bldP spid="14" grpId="0" animBg="1"/>
      <p:bldP spid="15" grpId="0" animBg="1"/>
      <p:bldP spid="16" grpId="0"/>
      <p:bldP spid="1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835</Words>
  <Application>Microsoft Office PowerPoint</Application>
  <PresentationFormat>On-screen Show (4:3)</PresentationFormat>
  <Paragraphs>134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What is the  Federal Fund Exchange?</vt:lpstr>
      <vt:lpstr>What Are the Benefits of the  Fund Exchange?</vt:lpstr>
      <vt:lpstr>What Are the Benefits of the  Fund Exchange?</vt:lpstr>
      <vt:lpstr>“Transportation Project”</vt:lpstr>
      <vt:lpstr>“Transportation Project”</vt:lpstr>
      <vt:lpstr>“Transportation Project”</vt:lpstr>
      <vt:lpstr>Allowable Use of State Funds</vt:lpstr>
      <vt:lpstr>PowerPoint Presentation</vt:lpstr>
      <vt:lpstr>How the Fund Exchange Works</vt:lpstr>
      <vt:lpstr>How the Fund Exchange Works</vt:lpstr>
      <vt:lpstr>Fed. Funds Available for Exchange</vt:lpstr>
      <vt:lpstr>Eligibility</vt:lpstr>
      <vt:lpstr>“FFE Letter”</vt:lpstr>
      <vt:lpstr>What do I need to do to exchange my federal funds?</vt:lpstr>
      <vt:lpstr>Understand the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Request is submitted to KDOT, now what?</vt:lpstr>
      <vt:lpstr>KDOT reviews request, determines if projects meet program requirements  </vt:lpstr>
      <vt:lpstr>Reimbursement Process</vt:lpstr>
      <vt:lpstr>PowerPoint Presentation</vt:lpstr>
      <vt:lpstr>Statutes, Regulations &amp; Engineering Practices</vt:lpstr>
      <vt:lpstr>Questions?</vt:lpstr>
    </vt:vector>
  </TitlesOfParts>
  <Company>Kansas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amyl</dc:creator>
  <cp:lastModifiedBy>Tod Salfrank [KDOT]</cp:lastModifiedBy>
  <cp:revision>120</cp:revision>
  <dcterms:created xsi:type="dcterms:W3CDTF">2010-08-02T18:18:49Z</dcterms:created>
  <dcterms:modified xsi:type="dcterms:W3CDTF">2024-06-27T19:52:09Z</dcterms:modified>
</cp:coreProperties>
</file>