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8"/>
  </p:notesMasterIdLst>
  <p:sldIdLst>
    <p:sldId id="256" r:id="rId2"/>
    <p:sldId id="257" r:id="rId3"/>
    <p:sldId id="258" r:id="rId4"/>
    <p:sldId id="281" r:id="rId5"/>
    <p:sldId id="259" r:id="rId6"/>
    <p:sldId id="260" r:id="rId7"/>
    <p:sldId id="261" r:id="rId8"/>
    <p:sldId id="262" r:id="rId9"/>
    <p:sldId id="276" r:id="rId10"/>
    <p:sldId id="263" r:id="rId11"/>
    <p:sldId id="264" r:id="rId12"/>
    <p:sldId id="277" r:id="rId13"/>
    <p:sldId id="278" r:id="rId14"/>
    <p:sldId id="265" r:id="rId15"/>
    <p:sldId id="266" r:id="rId16"/>
    <p:sldId id="267" r:id="rId17"/>
    <p:sldId id="279" r:id="rId18"/>
    <p:sldId id="280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80" userDrawn="1">
          <p15:clr>
            <a:srgbClr val="A4A3A4"/>
          </p15:clr>
        </p15:guide>
        <p15:guide id="2" pos="14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hew Messina [KDOT]" initials="MM[" lastIdx="7" clrIdx="0">
    <p:extLst>
      <p:ext uri="{19B8F6BF-5375-455C-9EA6-DF929625EA0E}">
        <p15:presenceInfo xmlns:p15="http://schemas.microsoft.com/office/powerpoint/2012/main" userId="S::matthew.messina@kdot.ks.gov::4429946d-41a9-495e-b92e-a3de33fc0cea" providerId="AD"/>
      </p:ext>
    </p:extLst>
  </p:cmAuthor>
  <p:cmAuthor id="2" name="Sarah Davis" initials="SD" lastIdx="1" clrIdx="1">
    <p:extLst>
      <p:ext uri="{19B8F6BF-5375-455C-9EA6-DF929625EA0E}">
        <p15:presenceInfo xmlns:p15="http://schemas.microsoft.com/office/powerpoint/2012/main" userId="S::sdavis@tooledesign.com::52af23c2-1c33-4b3a-819b-9b8847eb380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5D8B"/>
    <a:srgbClr val="6884B9"/>
    <a:srgbClr val="FFFFFF"/>
    <a:srgbClr val="F2F0ED"/>
    <a:srgbClr val="E5E0D9"/>
    <a:srgbClr val="B2B1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5225" autoAdjust="0"/>
    <p:restoredTop sz="94660"/>
  </p:normalViewPr>
  <p:slideViewPr>
    <p:cSldViewPr>
      <p:cViewPr varScale="1">
        <p:scale>
          <a:sx n="81" d="100"/>
          <a:sy n="81" d="100"/>
        </p:scale>
        <p:origin x="1056" y="48"/>
      </p:cViewPr>
      <p:guideLst>
        <p:guide orient="horz" pos="480"/>
        <p:guide pos="14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792415-54D3-4E18-9BD8-B2D631AE4F39}" type="datetimeFigureOut">
              <a:rPr lang="en-US" smtClean="0"/>
              <a:t>3/27/2022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3EF5B8-A172-4D23-A3BF-7D5B294F2E8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453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F3EF5B8-A172-4D23-A3BF-7D5B294F2E80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634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362313" y="1702434"/>
            <a:ext cx="6419372" cy="13055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200" b="1" i="0">
                <a:solidFill>
                  <a:schemeClr val="bg1"/>
                </a:solidFill>
                <a:latin typeface="Roboto"/>
                <a:cs typeface="Roboto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Futura PT Book"/>
                <a:cs typeface="Futura PT Book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222E6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Futura PT Book"/>
                <a:cs typeface="Futura PT Book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222E6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2474976"/>
            <a:ext cx="4000500" cy="3473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Futura PT Book"/>
                <a:cs typeface="Futura PT Book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200" b="1" i="0">
                <a:solidFill>
                  <a:srgbClr val="222E6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Futura PT Book"/>
                <a:cs typeface="Futura PT Book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rgbClr val="231F20"/>
                </a:solidFill>
                <a:latin typeface="Futura PT Book"/>
                <a:cs typeface="Futura PT Book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444500" y="552555"/>
            <a:ext cx="8255000" cy="3606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200" b="1" i="0">
                <a:solidFill>
                  <a:srgbClr val="222E65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44500" y="1082107"/>
            <a:ext cx="8255000" cy="42119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3/27/2022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20510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rgbClr val="231F20"/>
                </a:solidFill>
                <a:latin typeface="Futura PT Book"/>
                <a:cs typeface="Futura PT Book"/>
              </a:defRPr>
            </a:lvl1pPr>
          </a:lstStyle>
          <a:p>
            <a:pPr marL="38100">
              <a:lnSpc>
                <a:spcPct val="100000"/>
              </a:lnSpc>
              <a:spcBef>
                <a:spcPts val="10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kdotapp.ksdot.gov/PlanRegistry/" TargetMode="External"/><Relationship Id="rId2" Type="http://schemas.openxmlformats.org/officeDocument/2006/relationships/hyperlink" Target="https://www.ksdot.org/bureaus/burRail/bike/ATPlanningToolKit.asp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dot.org/bureaus/burRail/bike/ATPlanningToolKit.asp" TargetMode="External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dot.org/bureaus/burRail/bike/ATPlanningToolKit.asp" TargetMode="External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dot.org/bureaus/burRail/bike/ATPlanningToolKit.asp" TargetMode="External"/><Relationship Id="rId7" Type="http://schemas.openxmlformats.org/officeDocument/2006/relationships/image" Target="../media/image7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dot.org/bureaus/burRail/bike/ATPlanningToolKit.asp" TargetMode="External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sdot.org/bureaus/burRail/bike/ATPlanningToolKit.asp" TargetMode="Externa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0" y="0"/>
            <a:ext cx="9144000" cy="5372100"/>
          </a:xfrm>
          <a:custGeom>
            <a:avLst/>
            <a:gdLst/>
            <a:ahLst/>
            <a:cxnLst/>
            <a:rect l="l" t="t" r="r" b="b"/>
            <a:pathLst>
              <a:path w="9144000" h="5372100">
                <a:moveTo>
                  <a:pt x="9144000" y="0"/>
                </a:moveTo>
                <a:lnTo>
                  <a:pt x="0" y="0"/>
                </a:lnTo>
                <a:lnTo>
                  <a:pt x="0" y="5372100"/>
                </a:lnTo>
                <a:lnTo>
                  <a:pt x="9144000" y="5372100"/>
                </a:lnTo>
                <a:lnTo>
                  <a:pt x="9144000" y="0"/>
                </a:lnTo>
                <a:close/>
              </a:path>
            </a:pathLst>
          </a:custGeom>
          <a:solidFill>
            <a:srgbClr val="184173"/>
          </a:solidFill>
        </p:spPr>
        <p:txBody>
          <a:bodyPr wrap="square" lIns="0" tIns="0" rIns="0" bIns="0" rtlCol="0"/>
          <a:lstStyle/>
          <a:p>
            <a:endParaRPr dirty="0"/>
          </a:p>
        </p:txBody>
      </p:sp>
      <p:sp>
        <p:nvSpPr>
          <p:cNvPr id="4" name="object 4"/>
          <p:cNvSpPr txBox="1">
            <a:spLocks noGrp="1"/>
          </p:cNvSpPr>
          <p:nvPr>
            <p:ph type="ctr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4604" marR="5080" indent="433070">
              <a:lnSpc>
                <a:spcPct val="100000"/>
              </a:lnSpc>
              <a:spcBef>
                <a:spcPts val="100"/>
              </a:spcBef>
            </a:pPr>
            <a:r>
              <a:rPr spc="-50" dirty="0"/>
              <a:t>[Town/City</a:t>
            </a:r>
            <a:r>
              <a:rPr spc="-20" dirty="0"/>
              <a:t> </a:t>
            </a:r>
            <a:r>
              <a:rPr spc="-5" dirty="0"/>
              <a:t>Name</a:t>
            </a:r>
            <a:r>
              <a:rPr spc="-15" dirty="0"/>
              <a:t> </a:t>
            </a:r>
            <a:r>
              <a:rPr spc="-10" dirty="0"/>
              <a:t>Here] </a:t>
            </a:r>
            <a:r>
              <a:rPr spc="-5" dirty="0"/>
              <a:t> Active</a:t>
            </a:r>
            <a:r>
              <a:rPr spc="-165" dirty="0"/>
              <a:t> </a:t>
            </a:r>
            <a:r>
              <a:rPr spc="-10" dirty="0"/>
              <a:t>Transportation</a:t>
            </a:r>
            <a:r>
              <a:rPr spc="-40" dirty="0"/>
              <a:t> </a:t>
            </a:r>
            <a:r>
              <a:rPr spc="-5" dirty="0"/>
              <a:t>Plan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1362313" y="3282315"/>
            <a:ext cx="6419372" cy="139268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solidFill>
                  <a:srgbClr val="FFFFFF"/>
                </a:solidFill>
                <a:latin typeface="Roboto"/>
                <a:cs typeface="Roboto"/>
              </a:rPr>
              <a:t>[</a:t>
            </a:r>
            <a:r>
              <a:rPr lang="en-US" b="1" dirty="0">
                <a:solidFill>
                  <a:srgbClr val="FFFFFF"/>
                </a:solidFill>
                <a:latin typeface="Roboto"/>
                <a:cs typeface="Roboto"/>
              </a:rPr>
              <a:t>Insert Date Adopted &amp; Community Photo</a:t>
            </a:r>
            <a:r>
              <a:rPr sz="1800" b="1" dirty="0">
                <a:solidFill>
                  <a:srgbClr val="FFFFFF"/>
                </a:solidFill>
                <a:latin typeface="Roboto"/>
                <a:cs typeface="Roboto"/>
              </a:rPr>
              <a:t>]</a:t>
            </a:r>
            <a:endParaRPr lang="en-US" sz="1800" b="1" dirty="0">
              <a:solidFill>
                <a:srgbClr val="FFFFFF"/>
              </a:solidFill>
              <a:latin typeface="Roboto"/>
              <a:cs typeface="Roboto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endParaRPr lang="en-US" sz="1400" b="1" dirty="0">
              <a:solidFill>
                <a:srgbClr val="FFFFFF"/>
              </a:solidFill>
              <a:latin typeface="Roboto"/>
              <a:cs typeface="Roboto"/>
            </a:endParaRPr>
          </a:p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400" b="1" dirty="0">
                <a:solidFill>
                  <a:srgbClr val="FFFFFF"/>
                </a:solidFill>
                <a:latin typeface="Roboto"/>
                <a:cs typeface="Roboto"/>
              </a:rPr>
              <a:t>Save and edit this template to document your community’s plan. For guidance, visit the </a:t>
            </a:r>
            <a:r>
              <a:rPr lang="en-US" sz="1400" b="1" dirty="0">
                <a:solidFill>
                  <a:srgbClr val="FFFFFF"/>
                </a:solidFill>
                <a:latin typeface="Roboto"/>
                <a:cs typeface="Roboto"/>
                <a:hlinkClick r:id="rId2"/>
              </a:rPr>
              <a:t>KDOT Active Transportation Planning Toolkit</a:t>
            </a:r>
            <a:r>
              <a:rPr lang="en-US" sz="1400" b="1" dirty="0">
                <a:solidFill>
                  <a:srgbClr val="FFFFFF"/>
                </a:solidFill>
                <a:latin typeface="Roboto"/>
                <a:cs typeface="Roboto"/>
              </a:rPr>
              <a:t> website for the Toolkit Guidebook and other resources. Don’t forget to share your plan at </a:t>
            </a:r>
            <a:r>
              <a:rPr lang="en-US" sz="1400" b="1" dirty="0">
                <a:solidFill>
                  <a:srgbClr val="FFFFFF"/>
                </a:solidFill>
                <a:latin typeface="Roboto"/>
                <a:cs typeface="Roboto"/>
                <a:hlinkClick r:id="rId3"/>
              </a:rPr>
              <a:t>kdotapp.ksdot.gov/</a:t>
            </a:r>
            <a:r>
              <a:rPr lang="en-US" sz="1400" b="1" dirty="0" err="1">
                <a:solidFill>
                  <a:srgbClr val="FFFFFF"/>
                </a:solidFill>
                <a:latin typeface="Roboto"/>
                <a:cs typeface="Roboto"/>
                <a:hlinkClick r:id="rId3"/>
              </a:rPr>
              <a:t>PlanRegistry</a:t>
            </a:r>
            <a:r>
              <a:rPr lang="en-US" sz="1400" b="1" dirty="0">
                <a:solidFill>
                  <a:srgbClr val="FFFFFF"/>
                </a:solidFill>
                <a:latin typeface="Roboto"/>
                <a:cs typeface="Roboto"/>
              </a:rPr>
              <a:t>. </a:t>
            </a:r>
            <a:endParaRPr sz="1400" dirty="0">
              <a:latin typeface="Roboto"/>
              <a:cs typeface="Roboto"/>
            </a:endParaRPr>
          </a:p>
        </p:txBody>
      </p:sp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470126" y="5743792"/>
            <a:ext cx="1216672" cy="657007"/>
          </a:xfrm>
          <a:prstGeom prst="rect">
            <a:avLst/>
          </a:prstGeom>
        </p:spPr>
      </p:pic>
      <p:pic>
        <p:nvPicPr>
          <p:cNvPr id="7" name="Picture 6" descr="A carved pumpkin with a light inside&#10;&#10;Description automatically generated with medium confidence">
            <a:extLst>
              <a:ext uri="{FF2B5EF4-FFF2-40B4-BE49-F238E27FC236}">
                <a16:creationId xmlns:a16="http://schemas.microsoft.com/office/drawing/2014/main" id="{B3229B71-E84D-46D5-96BF-21A365B6236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57200" y="5029200"/>
            <a:ext cx="3057891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854417"/>
            <a:ext cx="76327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Current</a:t>
            </a:r>
            <a:r>
              <a:rPr spc="-100" dirty="0"/>
              <a:t> </a:t>
            </a:r>
            <a:r>
              <a:rPr spc="-5" dirty="0"/>
              <a:t>Active</a:t>
            </a:r>
            <a:r>
              <a:rPr spc="-20" dirty="0"/>
              <a:t> </a:t>
            </a:r>
            <a:r>
              <a:rPr spc="-15" dirty="0"/>
              <a:t>Transportation </a:t>
            </a:r>
            <a:r>
              <a:rPr spc="-5" dirty="0"/>
              <a:t>Conditions</a:t>
            </a:r>
            <a:r>
              <a:rPr spc="-20" dirty="0"/>
              <a:t> </a:t>
            </a:r>
            <a:r>
              <a:rPr dirty="0"/>
              <a:t>Map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lang="en-US" dirty="0"/>
              <a:t>9</a:t>
            </a:r>
            <a:endParaRPr dirty="0"/>
          </a:p>
        </p:txBody>
      </p:sp>
      <p:sp>
        <p:nvSpPr>
          <p:cNvPr id="5" name="Content Placeholder 5">
            <a:extLst>
              <a:ext uri="{FF2B5EF4-FFF2-40B4-BE49-F238E27FC236}">
                <a16:creationId xmlns:a16="http://schemas.microsoft.com/office/drawing/2014/main" id="{AB96CABE-BD5B-409B-99E7-EAA3310B89B3}"/>
              </a:ext>
            </a:extLst>
          </p:cNvPr>
          <p:cNvSpPr txBox="1">
            <a:spLocks/>
          </p:cNvSpPr>
          <p:nvPr/>
        </p:nvSpPr>
        <p:spPr>
          <a:xfrm>
            <a:off x="444500" y="1524000"/>
            <a:ext cx="8240356" cy="4029317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vert="horz" lIns="80683" tIns="40341" rIns="80683" bIns="40341" rtlCol="0">
            <a:normAutofit/>
          </a:bodyPr>
          <a:lstStyle>
            <a:lvl1pPr marL="251460" indent="-251460" algn="l" defTabSz="1005840" rtl="0" eaLnBrk="1" latinLnBrk="0" hangingPunct="1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543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73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7602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26314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76606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26898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77190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274820" indent="-251460" algn="l" defTabSz="1005840" rtl="0" eaLnBrk="1" latinLnBrk="0" hangingPunct="1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 defTabSz="887508">
              <a:spcBef>
                <a:spcPts val="971"/>
              </a:spcBef>
              <a:buNone/>
            </a:pPr>
            <a:r>
              <a:rPr lang="en-US" sz="1412" dirty="0">
                <a:solidFill>
                  <a:prstClr val="black"/>
                </a:solidFill>
                <a:latin typeface="Calibri" panose="020F0502020204030204"/>
              </a:rPr>
              <a:t> </a:t>
            </a:r>
          </a:p>
          <a:p>
            <a:pPr marL="0" indent="0" algn="ctr" defTabSz="887508">
              <a:spcBef>
                <a:spcPts val="971"/>
              </a:spcBef>
              <a:buNone/>
            </a:pPr>
            <a:endParaRPr lang="en-US" sz="1412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 algn="ctr" defTabSz="887508">
              <a:spcBef>
                <a:spcPts val="971"/>
              </a:spcBef>
              <a:buNone/>
            </a:pPr>
            <a:endParaRPr lang="en-US" sz="1412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 algn="ctr" defTabSz="887508">
              <a:spcBef>
                <a:spcPts val="971"/>
              </a:spcBef>
              <a:buNone/>
            </a:pPr>
            <a:endParaRPr lang="en-US" sz="1412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 algn="ctr" defTabSz="887508">
              <a:spcBef>
                <a:spcPts val="971"/>
              </a:spcBef>
              <a:buNone/>
            </a:pPr>
            <a:endParaRPr lang="en-US" sz="1412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 algn="ctr" defTabSz="887508">
              <a:spcBef>
                <a:spcPts val="971"/>
              </a:spcBef>
              <a:buNone/>
            </a:pPr>
            <a:endParaRPr lang="en-US" sz="1412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 algn="ctr" defTabSz="887508">
              <a:spcBef>
                <a:spcPts val="971"/>
              </a:spcBef>
              <a:buNone/>
            </a:pPr>
            <a:endParaRPr lang="en-US" sz="1412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 algn="ctr" defTabSz="887508">
              <a:spcBef>
                <a:spcPts val="971"/>
              </a:spcBef>
              <a:buNone/>
            </a:pPr>
            <a:endParaRPr lang="en-US" sz="1412" dirty="0">
              <a:solidFill>
                <a:prstClr val="black"/>
              </a:solidFill>
              <a:latin typeface="Calibri" panose="020F0502020204030204"/>
            </a:endParaRPr>
          </a:p>
          <a:p>
            <a:pPr marL="0" indent="0" algn="ctr" defTabSz="887508">
              <a:spcBef>
                <a:spcPts val="971"/>
              </a:spcBef>
              <a:buNone/>
            </a:pPr>
            <a:r>
              <a:rPr lang="en-US" sz="1765" dirty="0">
                <a:solidFill>
                  <a:srgbClr val="FF0000"/>
                </a:solidFill>
                <a:latin typeface="Calibri" panose="020F0502020204030204"/>
              </a:rPr>
              <a:t> Insert ‘Existing Active Transportation Conditions’ map here.  You might also want to include a map that highlights gaps and barriers. Need Resources? Visit the </a:t>
            </a:r>
            <a:r>
              <a:rPr lang="en-US" sz="1800" b="1" dirty="0">
                <a:solidFill>
                  <a:srgbClr val="FFFFFF"/>
                </a:solidFill>
                <a:latin typeface="Roboto"/>
                <a:cs typeface="Roboto"/>
                <a:hlinkClick r:id="rId3"/>
              </a:rPr>
              <a:t>KDOT Active Transportation Planning Toolkit </a:t>
            </a:r>
            <a:r>
              <a:rPr lang="en-US" sz="1765" dirty="0">
                <a:solidFill>
                  <a:srgbClr val="FF0000"/>
                </a:solidFill>
                <a:latin typeface="Calibri" panose="020F0502020204030204"/>
              </a:rPr>
              <a:t>webpage</a:t>
            </a:r>
          </a:p>
          <a:p>
            <a:pPr marL="0" indent="0" algn="ctr" defTabSz="887508">
              <a:spcBef>
                <a:spcPts val="971"/>
              </a:spcBef>
              <a:buNone/>
            </a:pPr>
            <a:endParaRPr lang="en-US" sz="1765" dirty="0">
              <a:solidFill>
                <a:srgbClr val="FF0000"/>
              </a:solidFill>
              <a:latin typeface="Calibri" panose="020F0502020204030204"/>
            </a:endParaRPr>
          </a:p>
        </p:txBody>
      </p:sp>
      <p:sp>
        <p:nvSpPr>
          <p:cNvPr id="6" name="object 3">
            <a:extLst>
              <a:ext uri="{FF2B5EF4-FFF2-40B4-BE49-F238E27FC236}">
                <a16:creationId xmlns:a16="http://schemas.microsoft.com/office/drawing/2014/main" id="{B4EE43DA-8719-4EE5-93CD-4A106018244A}"/>
              </a:ext>
            </a:extLst>
          </p:cNvPr>
          <p:cNvSpPr txBox="1">
            <a:spLocks/>
          </p:cNvSpPr>
          <p:nvPr/>
        </p:nvSpPr>
        <p:spPr>
          <a:xfrm>
            <a:off x="228600" y="466430"/>
            <a:ext cx="7327900" cy="31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200" b="1" i="0">
                <a:solidFill>
                  <a:srgbClr val="222E65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kern="0" spc="-5" dirty="0">
                <a:solidFill>
                  <a:srgbClr val="575D8B"/>
                </a:solidFill>
              </a:rPr>
              <a:t>4. Community</a:t>
            </a:r>
            <a:r>
              <a:rPr lang="en-US" kern="0" spc="-85" dirty="0">
                <a:solidFill>
                  <a:srgbClr val="575D8B"/>
                </a:solidFill>
              </a:rPr>
              <a:t> </a:t>
            </a:r>
            <a:r>
              <a:rPr lang="en-US" kern="0" dirty="0">
                <a:solidFill>
                  <a:srgbClr val="575D8B"/>
                </a:solidFill>
              </a:rPr>
              <a:t>Snapshot &amp; Current Conditions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0" y="424639"/>
            <a:ext cx="59563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5. </a:t>
            </a:r>
            <a:r>
              <a:rPr spc="-5" dirty="0"/>
              <a:t>Key</a:t>
            </a:r>
            <a:r>
              <a:rPr spc="-30" dirty="0"/>
              <a:t> </a:t>
            </a:r>
            <a:r>
              <a:rPr dirty="0"/>
              <a:t>Issues,</a:t>
            </a:r>
            <a:r>
              <a:rPr spc="-20" dirty="0"/>
              <a:t> </a:t>
            </a:r>
            <a:r>
              <a:rPr dirty="0"/>
              <a:t>Gaps,</a:t>
            </a:r>
            <a:r>
              <a:rPr spc="-20" dirty="0"/>
              <a:t> </a:t>
            </a:r>
            <a:r>
              <a:rPr lang="en-US" spc="-5" dirty="0"/>
              <a:t>&amp;</a:t>
            </a:r>
            <a:r>
              <a:rPr spc="-25" dirty="0"/>
              <a:t> </a:t>
            </a:r>
            <a:r>
              <a:rPr spc="-5" dirty="0"/>
              <a:t>Barriers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4500" y="1092305"/>
            <a:ext cx="3317240" cy="1310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[Use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this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space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to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list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key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issues,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gaps,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and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barriers.]</a:t>
            </a:r>
            <a:endParaRPr sz="1100" dirty="0">
              <a:latin typeface="Arial"/>
              <a:cs typeface="Arial"/>
            </a:endParaRP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Xxx</a:t>
            </a: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Xxx</a:t>
            </a: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Xxx</a:t>
            </a: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Xxx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6195AE-6500-4A23-B006-A13404BDE1A1}"/>
              </a:ext>
            </a:extLst>
          </p:cNvPr>
          <p:cNvSpPr txBox="1"/>
          <p:nvPr/>
        </p:nvSpPr>
        <p:spPr>
          <a:xfrm>
            <a:off x="4105985" y="1143000"/>
            <a:ext cx="4593515" cy="49795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403413"/>
            <a:r>
              <a:rPr lang="en-US" sz="1588" dirty="0">
                <a:solidFill>
                  <a:srgbClr val="FF0000"/>
                </a:solidFill>
                <a:latin typeface="Calibri" panose="020F0502020204030204"/>
              </a:rPr>
              <a:t>Insert image(s) of existing conditions</a:t>
            </a: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5A85BF89-10D2-4983-A82D-0E5657461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985" y="6141148"/>
            <a:ext cx="3795432" cy="203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683" tIns="40341" rIns="80683" bIns="40341" numCol="1" anchor="ctr" anchorCtr="0" compatLnSpc="1">
            <a:prstTxWarp prst="textNoShape">
              <a:avLst/>
            </a:prstTxWarp>
            <a:spAutoFit/>
          </a:bodyPr>
          <a:lstStyle/>
          <a:p>
            <a:pPr defTabSz="80682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5" i="1" dirty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x: </a:t>
            </a:r>
            <a:r>
              <a:rPr lang="en-US" altLang="en-US" sz="795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Describe image above</a:t>
            </a:r>
            <a:endParaRPr lang="en-US" altLang="en-US" sz="1588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A7F3896F-CDA9-4F9E-9FBE-28B2B827705A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lang="en-US" dirty="0"/>
              <a:t>10</a:t>
            </a:r>
            <a:endParaRPr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lang="en-US" dirty="0"/>
              <a:t>11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44500" y="1092305"/>
            <a:ext cx="3317240" cy="1310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[Use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this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space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to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list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key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issues,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gaps,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and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barriers.]</a:t>
            </a:r>
            <a:endParaRPr sz="1100" dirty="0">
              <a:latin typeface="Arial"/>
              <a:cs typeface="Arial"/>
            </a:endParaRP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Xxx</a:t>
            </a: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Xxx</a:t>
            </a: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Xxx</a:t>
            </a: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Xxx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6195AE-6500-4A23-B006-A13404BDE1A1}"/>
              </a:ext>
            </a:extLst>
          </p:cNvPr>
          <p:cNvSpPr txBox="1"/>
          <p:nvPr/>
        </p:nvSpPr>
        <p:spPr>
          <a:xfrm>
            <a:off x="4105985" y="1143000"/>
            <a:ext cx="4593515" cy="49795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403413"/>
            <a:r>
              <a:rPr lang="en-US" sz="1588" dirty="0">
                <a:solidFill>
                  <a:srgbClr val="FF0000"/>
                </a:solidFill>
                <a:latin typeface="Calibri" panose="020F0502020204030204"/>
              </a:rPr>
              <a:t>Insert image(s) of existing conditions</a:t>
            </a: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5A85BF89-10D2-4983-A82D-0E5657461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985" y="6141148"/>
            <a:ext cx="3795432" cy="203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683" tIns="40341" rIns="80683" bIns="40341" numCol="1" anchor="ctr" anchorCtr="0" compatLnSpc="1">
            <a:prstTxWarp prst="textNoShape">
              <a:avLst/>
            </a:prstTxWarp>
            <a:spAutoFit/>
          </a:bodyPr>
          <a:lstStyle/>
          <a:p>
            <a:pPr defTabSz="80682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5" i="1" dirty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x: </a:t>
            </a:r>
            <a:r>
              <a:rPr lang="en-US" altLang="en-US" sz="795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Describe image above</a:t>
            </a:r>
            <a:endParaRPr lang="en-US" altLang="en-US" sz="1588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3" name="object 3">
            <a:extLst>
              <a:ext uri="{FF2B5EF4-FFF2-40B4-BE49-F238E27FC236}">
                <a16:creationId xmlns:a16="http://schemas.microsoft.com/office/drawing/2014/main" id="{802DAEC9-A0DD-4EDE-B3AA-D8F741C1CDB7}"/>
              </a:ext>
            </a:extLst>
          </p:cNvPr>
          <p:cNvSpPr txBox="1">
            <a:spLocks/>
          </p:cNvSpPr>
          <p:nvPr/>
        </p:nvSpPr>
        <p:spPr>
          <a:xfrm>
            <a:off x="228600" y="410622"/>
            <a:ext cx="69469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200" b="1" i="0">
                <a:solidFill>
                  <a:srgbClr val="222E65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kern="0" spc="-5" dirty="0">
                <a:solidFill>
                  <a:srgbClr val="575D8B"/>
                </a:solidFill>
              </a:rPr>
              <a:t>5. Key</a:t>
            </a:r>
            <a:r>
              <a:rPr lang="en-US" kern="0" spc="-30" dirty="0">
                <a:solidFill>
                  <a:srgbClr val="575D8B"/>
                </a:solidFill>
              </a:rPr>
              <a:t> </a:t>
            </a:r>
            <a:r>
              <a:rPr lang="en-US" kern="0" dirty="0">
                <a:solidFill>
                  <a:srgbClr val="575D8B"/>
                </a:solidFill>
              </a:rPr>
              <a:t>Issues,</a:t>
            </a:r>
            <a:r>
              <a:rPr lang="en-US" kern="0" spc="-20" dirty="0">
                <a:solidFill>
                  <a:srgbClr val="575D8B"/>
                </a:solidFill>
              </a:rPr>
              <a:t> </a:t>
            </a:r>
            <a:r>
              <a:rPr lang="en-US" kern="0" dirty="0">
                <a:solidFill>
                  <a:srgbClr val="575D8B"/>
                </a:solidFill>
              </a:rPr>
              <a:t>Gaps,</a:t>
            </a:r>
            <a:r>
              <a:rPr lang="en-US" kern="0" spc="-20" dirty="0">
                <a:solidFill>
                  <a:srgbClr val="575D8B"/>
                </a:solidFill>
              </a:rPr>
              <a:t> </a:t>
            </a:r>
            <a:r>
              <a:rPr lang="en-US" kern="0" spc="-5" dirty="0">
                <a:solidFill>
                  <a:srgbClr val="575D8B"/>
                </a:solidFill>
              </a:rPr>
              <a:t>&amp;</a:t>
            </a:r>
            <a:r>
              <a:rPr lang="en-US" kern="0" spc="-25" dirty="0">
                <a:solidFill>
                  <a:srgbClr val="575D8B"/>
                </a:solidFill>
              </a:rPr>
              <a:t> </a:t>
            </a:r>
            <a:r>
              <a:rPr lang="en-US" kern="0" spc="-5" dirty="0">
                <a:solidFill>
                  <a:srgbClr val="575D8B"/>
                </a:solidFill>
              </a:rPr>
              <a:t>Barriers (continued) </a:t>
            </a:r>
          </a:p>
        </p:txBody>
      </p:sp>
    </p:spTree>
    <p:extLst>
      <p:ext uri="{BB962C8B-B14F-4D97-AF65-F5344CB8AC3E}">
        <p14:creationId xmlns:p14="http://schemas.microsoft.com/office/powerpoint/2010/main" val="2723419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lang="en-US" dirty="0"/>
              <a:t>12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44500" y="1092305"/>
            <a:ext cx="3317240" cy="1310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[Use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this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space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to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list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key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issues,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gaps,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and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barriers.]</a:t>
            </a:r>
            <a:endParaRPr sz="1100" dirty="0">
              <a:latin typeface="Arial"/>
              <a:cs typeface="Arial"/>
            </a:endParaRP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Xxx</a:t>
            </a: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Xxx</a:t>
            </a: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Xxx</a:t>
            </a: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Xxx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46195AE-6500-4A23-B006-A13404BDE1A1}"/>
              </a:ext>
            </a:extLst>
          </p:cNvPr>
          <p:cNvSpPr txBox="1"/>
          <p:nvPr/>
        </p:nvSpPr>
        <p:spPr>
          <a:xfrm>
            <a:off x="4105985" y="1143000"/>
            <a:ext cx="4593515" cy="497956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403413"/>
            <a:r>
              <a:rPr lang="en-US" sz="1588" dirty="0">
                <a:solidFill>
                  <a:srgbClr val="FF0000"/>
                </a:solidFill>
                <a:latin typeface="Calibri" panose="020F0502020204030204"/>
              </a:rPr>
              <a:t>Insert image(s) of existing conditions</a:t>
            </a: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5A85BF89-10D2-4983-A82D-0E5657461E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05985" y="6141148"/>
            <a:ext cx="3795432" cy="203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683" tIns="40341" rIns="80683" bIns="40341" numCol="1" anchor="ctr" anchorCtr="0" compatLnSpc="1">
            <a:prstTxWarp prst="textNoShape">
              <a:avLst/>
            </a:prstTxWarp>
            <a:spAutoFit/>
          </a:bodyPr>
          <a:lstStyle/>
          <a:p>
            <a:pPr defTabSz="80682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5" i="1" dirty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x: </a:t>
            </a:r>
            <a:r>
              <a:rPr lang="en-US" altLang="en-US" sz="795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Describe image above</a:t>
            </a:r>
            <a:endParaRPr lang="en-US" altLang="en-US" sz="1588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B943CC52-3416-422C-BB85-A54123A52239}"/>
              </a:ext>
            </a:extLst>
          </p:cNvPr>
          <p:cNvSpPr txBox="1">
            <a:spLocks/>
          </p:cNvSpPr>
          <p:nvPr/>
        </p:nvSpPr>
        <p:spPr>
          <a:xfrm>
            <a:off x="228600" y="410622"/>
            <a:ext cx="69469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200" b="1" i="0">
                <a:solidFill>
                  <a:srgbClr val="222E65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kern="0" spc="-5" dirty="0">
                <a:solidFill>
                  <a:srgbClr val="575D8B"/>
                </a:solidFill>
              </a:rPr>
              <a:t>Key</a:t>
            </a:r>
            <a:r>
              <a:rPr lang="en-US" kern="0" spc="-30" dirty="0">
                <a:solidFill>
                  <a:srgbClr val="575D8B"/>
                </a:solidFill>
              </a:rPr>
              <a:t> </a:t>
            </a:r>
            <a:r>
              <a:rPr lang="en-US" kern="0" dirty="0">
                <a:solidFill>
                  <a:srgbClr val="575D8B"/>
                </a:solidFill>
              </a:rPr>
              <a:t>Issues,</a:t>
            </a:r>
            <a:r>
              <a:rPr lang="en-US" kern="0" spc="-20" dirty="0">
                <a:solidFill>
                  <a:srgbClr val="575D8B"/>
                </a:solidFill>
              </a:rPr>
              <a:t> </a:t>
            </a:r>
            <a:r>
              <a:rPr lang="en-US" kern="0" dirty="0">
                <a:solidFill>
                  <a:srgbClr val="575D8B"/>
                </a:solidFill>
              </a:rPr>
              <a:t>Gaps,</a:t>
            </a:r>
            <a:r>
              <a:rPr lang="en-US" kern="0" spc="-20" dirty="0">
                <a:solidFill>
                  <a:srgbClr val="575D8B"/>
                </a:solidFill>
              </a:rPr>
              <a:t> </a:t>
            </a:r>
            <a:r>
              <a:rPr lang="en-US" kern="0" spc="-5" dirty="0">
                <a:solidFill>
                  <a:srgbClr val="575D8B"/>
                </a:solidFill>
              </a:rPr>
              <a:t>&amp;</a:t>
            </a:r>
            <a:r>
              <a:rPr lang="en-US" kern="0" spc="-25" dirty="0">
                <a:solidFill>
                  <a:srgbClr val="575D8B"/>
                </a:solidFill>
              </a:rPr>
              <a:t> </a:t>
            </a:r>
            <a:r>
              <a:rPr lang="en-US" kern="0" spc="-5" dirty="0">
                <a:solidFill>
                  <a:srgbClr val="575D8B"/>
                </a:solidFill>
              </a:rPr>
              <a:t>Barriers (continued)</a:t>
            </a:r>
          </a:p>
        </p:txBody>
      </p:sp>
    </p:spTree>
    <p:extLst>
      <p:ext uri="{BB962C8B-B14F-4D97-AF65-F5344CB8AC3E}">
        <p14:creationId xmlns:p14="http://schemas.microsoft.com/office/powerpoint/2010/main" val="174345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0" y="337010"/>
            <a:ext cx="8610600" cy="805990"/>
          </a:xfrm>
          <a:prstGeom prst="rect">
            <a:avLst/>
          </a:prstGeom>
        </p:spPr>
        <p:txBody>
          <a:bodyPr vert="horz" wrap="square" lIns="0" tIns="1276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5"/>
              </a:spcBef>
            </a:pPr>
            <a:r>
              <a:rPr lang="en-US" spc="-5" dirty="0"/>
              <a:t>6. Recommendations - </a:t>
            </a:r>
            <a:r>
              <a:rPr spc="-5" dirty="0"/>
              <a:t>Desired</a:t>
            </a:r>
            <a:r>
              <a:rPr spc="-100" dirty="0"/>
              <a:t> </a:t>
            </a:r>
            <a:r>
              <a:rPr spc="-5" dirty="0"/>
              <a:t>Active</a:t>
            </a:r>
            <a:r>
              <a:rPr spc="-20" dirty="0"/>
              <a:t> </a:t>
            </a:r>
            <a:r>
              <a:rPr spc="-15" dirty="0"/>
              <a:t>Transportation</a:t>
            </a:r>
            <a:r>
              <a:rPr spc="-25" dirty="0"/>
              <a:t> </a:t>
            </a:r>
            <a:r>
              <a:rPr dirty="0"/>
              <a:t>Infrastructure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xfrm>
            <a:off x="8839200" y="6516688"/>
            <a:ext cx="215113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lang="en-US" dirty="0"/>
              <a:t>13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57200" y="3334703"/>
            <a:ext cx="2590800" cy="3391535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6096025" y="3334703"/>
            <a:ext cx="2590800" cy="3391535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276612" y="5145405"/>
            <a:ext cx="2590800" cy="1581150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3276612" y="1524000"/>
            <a:ext cx="2590800" cy="3391535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7200" y="1524013"/>
            <a:ext cx="2590800" cy="1581150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6096025" y="1524013"/>
            <a:ext cx="2590800" cy="1581150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1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C754CDA-F5AD-4704-97E0-740B42A6802E}"/>
              </a:ext>
            </a:extLst>
          </p:cNvPr>
          <p:cNvSpPr txBox="1"/>
          <p:nvPr/>
        </p:nvSpPr>
        <p:spPr>
          <a:xfrm>
            <a:off x="247650" y="1093113"/>
            <a:ext cx="825373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100" b="0" spc="-25" dirty="0">
                <a:solidFill>
                  <a:srgbClr val="ED2024"/>
                </a:solidFill>
                <a:latin typeface="Arial"/>
                <a:cs typeface="Arial"/>
              </a:rPr>
              <a:t>[Tailor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the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set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of</a:t>
            </a:r>
            <a:r>
              <a:rPr lang="en-US" sz="1100" b="0" spc="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10" dirty="0">
                <a:solidFill>
                  <a:srgbClr val="ED2024"/>
                </a:solidFill>
                <a:latin typeface="Arial"/>
                <a:cs typeface="Arial"/>
              </a:rPr>
              <a:t>photos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10" dirty="0">
                <a:solidFill>
                  <a:srgbClr val="ED2024"/>
                </a:solidFill>
                <a:latin typeface="Arial"/>
                <a:cs typeface="Arial"/>
              </a:rPr>
              <a:t>below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to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show</a:t>
            </a:r>
            <a:r>
              <a:rPr lang="en-US" sz="1100" b="0" spc="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10" dirty="0">
                <a:solidFill>
                  <a:srgbClr val="ED2024"/>
                </a:solidFill>
                <a:latin typeface="Arial"/>
                <a:cs typeface="Arial"/>
              </a:rPr>
              <a:t>which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types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of</a:t>
            </a:r>
            <a:r>
              <a:rPr lang="en-US" sz="1100" b="0" spc="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10" dirty="0">
                <a:solidFill>
                  <a:srgbClr val="ED2024"/>
                </a:solidFill>
                <a:latin typeface="Arial"/>
                <a:cs typeface="Arial"/>
              </a:rPr>
              <a:t>infrastructure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your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community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is</a:t>
            </a:r>
            <a:r>
              <a:rPr lang="en-US" sz="1100" b="0" spc="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most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10" dirty="0">
                <a:solidFill>
                  <a:srgbClr val="ED2024"/>
                </a:solidFill>
                <a:latin typeface="Arial"/>
                <a:cs typeface="Arial"/>
              </a:rPr>
              <a:t>interested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in</a:t>
            </a:r>
            <a:r>
              <a:rPr lang="en-US" sz="1100" b="0" spc="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10" dirty="0">
                <a:solidFill>
                  <a:srgbClr val="ED2024"/>
                </a:solidFill>
                <a:latin typeface="Arial"/>
                <a:cs typeface="Arial"/>
              </a:rPr>
              <a:t>installing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to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10" dirty="0">
                <a:solidFill>
                  <a:srgbClr val="ED2024"/>
                </a:solidFill>
                <a:latin typeface="Arial"/>
                <a:cs typeface="Arial"/>
              </a:rPr>
              <a:t>improve</a:t>
            </a:r>
            <a:r>
              <a:rPr lang="en-US" sz="1100" b="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10" dirty="0">
                <a:solidFill>
                  <a:srgbClr val="ED2024"/>
                </a:solidFill>
                <a:latin typeface="Arial"/>
                <a:cs typeface="Arial"/>
              </a:rPr>
              <a:t>active</a:t>
            </a:r>
            <a:r>
              <a:rPr lang="en-US" sz="1100" b="0" spc="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b="0" spc="-5" dirty="0">
                <a:solidFill>
                  <a:srgbClr val="ED2024"/>
                </a:solidFill>
                <a:latin typeface="Arial"/>
                <a:cs typeface="Arial"/>
              </a:rPr>
              <a:t>transportation.]</a:t>
            </a:r>
            <a:endParaRPr lang="en-US" sz="11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0" y="433601"/>
            <a:ext cx="79375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>
                <a:solidFill>
                  <a:srgbClr val="575D8B"/>
                </a:solidFill>
              </a:rPr>
              <a:t>6. Recommendations</a:t>
            </a:r>
            <a:endParaRPr dirty="0">
              <a:solidFill>
                <a:srgbClr val="575D8B"/>
              </a:solidFill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lang="en-US" dirty="0"/>
              <a:t>14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44500" y="1218565"/>
            <a:ext cx="8129905" cy="3589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[Insert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planned network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map(s)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here.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See 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the Guide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 to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Creating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Active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Transportation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Maps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 on the 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  <a:hlinkClick r:id="rId3"/>
              </a:rPr>
              <a:t>KDOT Active Transportation Planning Toolkit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 webpage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.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Depending on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 size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your 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community, </a:t>
            </a:r>
            <a:r>
              <a:rPr sz="1100" spc="-29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you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may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need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separate maps for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walking and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bicycling]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BF10489-0B8E-4345-B566-54B148007C51}"/>
              </a:ext>
            </a:extLst>
          </p:cNvPr>
          <p:cNvSpPr txBox="1"/>
          <p:nvPr/>
        </p:nvSpPr>
        <p:spPr>
          <a:xfrm>
            <a:off x="304800" y="762000"/>
            <a:ext cx="793750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Proposed</a:t>
            </a:r>
            <a:r>
              <a:rPr lang="en-US" sz="2200" b="1" spc="-1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5" dirty="0">
                <a:latin typeface="Arial" panose="020B0604020202020204" pitchFamily="34" charset="0"/>
                <a:cs typeface="Arial" panose="020B0604020202020204" pitchFamily="34" charset="0"/>
              </a:rPr>
              <a:t>Active</a:t>
            </a:r>
            <a:r>
              <a:rPr lang="en-US" sz="220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15" dirty="0">
                <a:latin typeface="Arial" panose="020B0604020202020204" pitchFamily="34" charset="0"/>
                <a:cs typeface="Arial" panose="020B0604020202020204" pitchFamily="34" charset="0"/>
              </a:rPr>
              <a:t>Transportation</a:t>
            </a:r>
            <a:r>
              <a:rPr lang="en-US" sz="220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spc="-5" dirty="0">
                <a:latin typeface="Arial" panose="020B0604020202020204" pitchFamily="34" charset="0"/>
                <a:cs typeface="Arial" panose="020B0604020202020204" pitchFamily="34" charset="0"/>
              </a:rPr>
              <a:t>Network</a:t>
            </a:r>
            <a:r>
              <a:rPr lang="en-US" sz="2200" b="1" spc="-2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dirty="0">
                <a:latin typeface="Arial" panose="020B0604020202020204" pitchFamily="34" charset="0"/>
                <a:cs typeface="Arial" panose="020B0604020202020204" pitchFamily="34" charset="0"/>
              </a:rPr>
              <a:t>Improvements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2100" y="784979"/>
            <a:ext cx="80899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Proposed</a:t>
            </a:r>
            <a:r>
              <a:rPr spc="-100" dirty="0"/>
              <a:t> </a:t>
            </a:r>
            <a:r>
              <a:rPr spc="-5" dirty="0"/>
              <a:t>Active</a:t>
            </a:r>
            <a:r>
              <a:rPr spc="-20" dirty="0"/>
              <a:t> </a:t>
            </a:r>
            <a:r>
              <a:rPr spc="-15" dirty="0"/>
              <a:t>Transportation</a:t>
            </a:r>
            <a:r>
              <a:rPr spc="-20" dirty="0"/>
              <a:t> </a:t>
            </a:r>
            <a:r>
              <a:rPr spc="-5" dirty="0"/>
              <a:t>Network</a:t>
            </a:r>
            <a:r>
              <a:rPr spc="-20" dirty="0"/>
              <a:t> </a:t>
            </a:r>
            <a:r>
              <a:rPr dirty="0"/>
              <a:t>Improvements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/>
              <a:t>1</a:t>
            </a:r>
            <a:r>
              <a:rPr lang="en-US" dirty="0"/>
              <a:t>5</a:t>
            </a:r>
            <a:endParaRPr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FB0D45E-67D2-48AD-93C3-2A58FEAC88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9657199"/>
              </p:ext>
            </p:extLst>
          </p:nvPr>
        </p:nvGraphicFramePr>
        <p:xfrm>
          <a:off x="444500" y="1600200"/>
          <a:ext cx="5956301" cy="204825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8700">
                  <a:extLst>
                    <a:ext uri="{9D8B030D-6E8A-4147-A177-3AD203B41FA5}">
                      <a16:colId xmlns:a16="http://schemas.microsoft.com/office/drawing/2014/main" val="326762737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26513272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592114459"/>
                    </a:ext>
                  </a:extLst>
                </a:gridCol>
                <a:gridCol w="728347">
                  <a:extLst>
                    <a:ext uri="{9D8B030D-6E8A-4147-A177-3AD203B41FA5}">
                      <a16:colId xmlns:a16="http://schemas.microsoft.com/office/drawing/2014/main" val="1976833453"/>
                    </a:ext>
                  </a:extLst>
                </a:gridCol>
                <a:gridCol w="186054">
                  <a:extLst>
                    <a:ext uri="{9D8B030D-6E8A-4147-A177-3AD203B41FA5}">
                      <a16:colId xmlns:a16="http://schemas.microsoft.com/office/drawing/2014/main" val="2313610691"/>
                    </a:ext>
                  </a:extLst>
                </a:gridCol>
              </a:tblGrid>
              <a:tr h="365760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Sidewalks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8925808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b="0" cap="none" baseline="0" dirty="0">
                          <a:effectLst/>
                        </a:rPr>
                        <a:t>Description</a:t>
                      </a:r>
                      <a:endParaRPr lang="en-US" sz="1300" b="0" cap="none" baseline="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solidFill>
                            <a:srgbClr val="FFFFFF"/>
                          </a:solidFill>
                          <a:effectLst/>
                        </a:rPr>
                        <a:t>Map #</a:t>
                      </a:r>
                      <a:endParaRPr lang="en-US" sz="13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solidFill>
                            <a:srgbClr val="FFFFFF"/>
                          </a:solidFill>
                          <a:effectLst/>
                        </a:rPr>
                        <a:t>Location (s)</a:t>
                      </a:r>
                      <a:endParaRPr lang="en-US" sz="13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FFFF"/>
                          </a:solidFill>
                          <a:effectLst/>
                        </a:rPr>
                        <a:t>Priority</a:t>
                      </a:r>
                      <a:endParaRPr lang="en-US" sz="13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 </a:t>
                      </a:r>
                      <a:endParaRPr lang="en-US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30165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[Describe the infrastructure recommendation, e.g. widen sidewalk between Main and Oak]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[Describe the location of the recommendation]</a:t>
                      </a:r>
                      <a:endParaRPr lang="en-US" sz="12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79287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0335100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9361171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194803"/>
                  </a:ext>
                </a:extLst>
              </a:tr>
            </a:tbl>
          </a:graphicData>
        </a:graphic>
      </p:graphicFrame>
      <p:sp>
        <p:nvSpPr>
          <p:cNvPr id="6" name="object 3">
            <a:extLst>
              <a:ext uri="{FF2B5EF4-FFF2-40B4-BE49-F238E27FC236}">
                <a16:creationId xmlns:a16="http://schemas.microsoft.com/office/drawing/2014/main" id="{0042B312-E6E6-47DF-80AF-F5103A166981}"/>
              </a:ext>
            </a:extLst>
          </p:cNvPr>
          <p:cNvSpPr txBox="1">
            <a:spLocks/>
          </p:cNvSpPr>
          <p:nvPr/>
        </p:nvSpPr>
        <p:spPr>
          <a:xfrm>
            <a:off x="228600" y="433601"/>
            <a:ext cx="79375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200" b="1" i="0">
                <a:solidFill>
                  <a:srgbClr val="222E65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kern="0" dirty="0">
                <a:solidFill>
                  <a:srgbClr val="575D8B"/>
                </a:solidFill>
              </a:rPr>
              <a:t>6. Recommendations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0" y="776006"/>
            <a:ext cx="78613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Proposed</a:t>
            </a:r>
            <a:r>
              <a:rPr spc="-100" dirty="0"/>
              <a:t> </a:t>
            </a:r>
            <a:r>
              <a:rPr spc="-5" dirty="0"/>
              <a:t>Active</a:t>
            </a:r>
            <a:r>
              <a:rPr spc="-20" dirty="0"/>
              <a:t> </a:t>
            </a:r>
            <a:r>
              <a:rPr spc="-15" dirty="0"/>
              <a:t>Transportation</a:t>
            </a:r>
            <a:r>
              <a:rPr spc="-20" dirty="0"/>
              <a:t> </a:t>
            </a:r>
            <a:r>
              <a:rPr spc="-5" dirty="0"/>
              <a:t>Network</a:t>
            </a:r>
            <a:r>
              <a:rPr spc="-20" dirty="0"/>
              <a:t> </a:t>
            </a:r>
            <a:r>
              <a:rPr dirty="0"/>
              <a:t>Improvements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/>
              <a:t>1</a:t>
            </a:r>
            <a:r>
              <a:rPr lang="en-US" dirty="0"/>
              <a:t>6</a:t>
            </a:r>
            <a:endParaRPr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590537AA-90B5-4905-B72F-7C080D0C8A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5195428"/>
              </p:ext>
            </p:extLst>
          </p:nvPr>
        </p:nvGraphicFramePr>
        <p:xfrm>
          <a:off x="444500" y="1600200"/>
          <a:ext cx="5956300" cy="16821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8700">
                  <a:extLst>
                    <a:ext uri="{9D8B030D-6E8A-4147-A177-3AD203B41FA5}">
                      <a16:colId xmlns:a16="http://schemas.microsoft.com/office/drawing/2014/main" val="3911489963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301721543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677602980"/>
                    </a:ext>
                  </a:extLst>
                </a:gridCol>
                <a:gridCol w="728696">
                  <a:extLst>
                    <a:ext uri="{9D8B030D-6E8A-4147-A177-3AD203B41FA5}">
                      <a16:colId xmlns:a16="http://schemas.microsoft.com/office/drawing/2014/main" val="3153529532"/>
                    </a:ext>
                  </a:extLst>
                </a:gridCol>
                <a:gridCol w="185704">
                  <a:extLst>
                    <a:ext uri="{9D8B030D-6E8A-4147-A177-3AD203B41FA5}">
                      <a16:colId xmlns:a16="http://schemas.microsoft.com/office/drawing/2014/main" val="2874977517"/>
                    </a:ext>
                  </a:extLst>
                </a:gridCol>
              </a:tblGrid>
              <a:tr h="365368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Intersections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881891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b="0" dirty="0">
                          <a:solidFill>
                            <a:srgbClr val="FFFFFF"/>
                          </a:solidFill>
                          <a:effectLst/>
                        </a:rPr>
                        <a:t>Description</a:t>
                      </a:r>
                      <a:endParaRPr lang="en-US" sz="1300" b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solidFill>
                            <a:srgbClr val="FFFFFF"/>
                          </a:solidFill>
                          <a:effectLst/>
                        </a:rPr>
                        <a:t>Map #</a:t>
                      </a:r>
                      <a:endParaRPr lang="en-US" sz="13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solidFill>
                            <a:srgbClr val="FFFFFF"/>
                          </a:solidFill>
                          <a:effectLst/>
                        </a:rPr>
                        <a:t>Location (s)</a:t>
                      </a:r>
                      <a:endParaRPr lang="en-US" sz="13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solidFill>
                            <a:srgbClr val="FFFFFF"/>
                          </a:solidFill>
                          <a:effectLst/>
                        </a:rPr>
                        <a:t>Priority</a:t>
                      </a:r>
                      <a:endParaRPr lang="en-US" sz="13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767955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dirty="0">
                          <a:effectLst/>
                          <a:latin typeface="+mn-lt"/>
                        </a:rPr>
                        <a:t> </a:t>
                      </a:r>
                      <a:endParaRPr lang="en-US" sz="1200" b="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I1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858806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>
                          <a:effectLst/>
                          <a:latin typeface="+mn-lt"/>
                        </a:rPr>
                        <a:t> </a:t>
                      </a:r>
                      <a:endParaRPr lang="en-US" sz="12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I2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369219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>
                          <a:effectLst/>
                          <a:latin typeface="+mn-lt"/>
                        </a:rPr>
                        <a:t> </a:t>
                      </a:r>
                      <a:endParaRPr lang="en-US" sz="12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I3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284740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en-US" sz="1200" b="0" dirty="0">
                          <a:effectLst/>
                          <a:latin typeface="+mn-lt"/>
                        </a:rPr>
                        <a:t> </a:t>
                      </a:r>
                      <a:endParaRPr lang="en-US" sz="1200" b="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4446621"/>
                  </a:ext>
                </a:extLst>
              </a:tr>
            </a:tbl>
          </a:graphicData>
        </a:graphic>
      </p:graphicFrame>
      <p:sp>
        <p:nvSpPr>
          <p:cNvPr id="7" name="object 3">
            <a:extLst>
              <a:ext uri="{FF2B5EF4-FFF2-40B4-BE49-F238E27FC236}">
                <a16:creationId xmlns:a16="http://schemas.microsoft.com/office/drawing/2014/main" id="{D775D4B8-2081-46B4-A6D5-42EC62DF869B}"/>
              </a:ext>
            </a:extLst>
          </p:cNvPr>
          <p:cNvSpPr txBox="1">
            <a:spLocks/>
          </p:cNvSpPr>
          <p:nvPr/>
        </p:nvSpPr>
        <p:spPr>
          <a:xfrm>
            <a:off x="228600" y="433601"/>
            <a:ext cx="79375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200" b="1" i="0">
                <a:solidFill>
                  <a:srgbClr val="222E65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kern="0" dirty="0">
                <a:solidFill>
                  <a:srgbClr val="575D8B"/>
                </a:solidFill>
              </a:rPr>
              <a:t>6.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278922852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0" y="767739"/>
            <a:ext cx="77851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Proposed</a:t>
            </a:r>
            <a:r>
              <a:rPr spc="-100" dirty="0"/>
              <a:t> </a:t>
            </a:r>
            <a:r>
              <a:rPr spc="-5" dirty="0"/>
              <a:t>Active</a:t>
            </a:r>
            <a:r>
              <a:rPr spc="-20" dirty="0"/>
              <a:t> </a:t>
            </a:r>
            <a:r>
              <a:rPr spc="-15" dirty="0"/>
              <a:t>Transportation</a:t>
            </a:r>
            <a:r>
              <a:rPr spc="-20" dirty="0"/>
              <a:t> </a:t>
            </a:r>
            <a:r>
              <a:rPr spc="-5" dirty="0"/>
              <a:t>Network</a:t>
            </a:r>
            <a:r>
              <a:rPr spc="-20" dirty="0"/>
              <a:t> </a:t>
            </a:r>
            <a:r>
              <a:rPr dirty="0">
                <a:solidFill>
                  <a:schemeClr val="tx1"/>
                </a:solidFill>
              </a:rPr>
              <a:t>Improvements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/>
              <a:t>1</a:t>
            </a:r>
            <a:r>
              <a:rPr lang="en-US" dirty="0"/>
              <a:t>7</a:t>
            </a:r>
            <a:endParaRPr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764D9DA-7B4E-46A8-896A-FF5AE8C8B5C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1641596"/>
              </p:ext>
            </p:extLst>
          </p:nvPr>
        </p:nvGraphicFramePr>
        <p:xfrm>
          <a:off x="444500" y="1600200"/>
          <a:ext cx="5956300" cy="168249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98700">
                  <a:extLst>
                    <a:ext uri="{9D8B030D-6E8A-4147-A177-3AD203B41FA5}">
                      <a16:colId xmlns:a16="http://schemas.microsoft.com/office/drawing/2014/main" val="368094339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68009830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836017007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757814595"/>
                    </a:ext>
                  </a:extLst>
                </a:gridCol>
                <a:gridCol w="228600">
                  <a:extLst>
                    <a:ext uri="{9D8B030D-6E8A-4147-A177-3AD203B41FA5}">
                      <a16:colId xmlns:a16="http://schemas.microsoft.com/office/drawing/2014/main" val="3567941621"/>
                    </a:ext>
                  </a:extLst>
                </a:gridCol>
              </a:tblGrid>
              <a:tr h="365760">
                <a:tc gridSpan="5">
                  <a:txBody>
                    <a:bodyPr/>
                    <a:lstStyle/>
                    <a:p>
                      <a:pPr marL="0" marR="0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Streets</a:t>
                      </a:r>
                      <a:endParaRPr lang="en-US" sz="15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5497115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b="0" dirty="0">
                          <a:solidFill>
                            <a:srgbClr val="FFFFFF"/>
                          </a:solidFill>
                          <a:effectLst/>
                        </a:rPr>
                        <a:t>Description</a:t>
                      </a:r>
                      <a:endParaRPr lang="en-US" sz="1300" b="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solidFill>
                            <a:srgbClr val="FFFFFF"/>
                          </a:solidFill>
                          <a:effectLst/>
                        </a:rPr>
                        <a:t>Map #</a:t>
                      </a:r>
                      <a:endParaRPr lang="en-US" sz="13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300" dirty="0">
                          <a:solidFill>
                            <a:srgbClr val="FFFFFF"/>
                          </a:solidFill>
                          <a:effectLst/>
                        </a:rPr>
                        <a:t>Location (s)</a:t>
                      </a:r>
                      <a:endParaRPr lang="en-US" sz="13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887553" rtl="0" eaLnBrk="1" fontAlgn="auto" latinLnBrk="0" hangingPunct="1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>
                          <a:solidFill>
                            <a:srgbClr val="FFFFFF"/>
                          </a:solidFill>
                          <a:effectLst/>
                        </a:rPr>
                        <a:t>Priority</a:t>
                      </a:r>
                      <a:endParaRPr lang="en-US" sz="13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300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018427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r>
                        <a:rPr lang="en-US" sz="1200" b="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"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17136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Symbol" panose="05050102010706020507" pitchFamily="18" charset="2"/>
                        <a:buNone/>
                        <a:tabLst/>
                        <a:defRPr/>
                      </a:pP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"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970913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"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E5E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25787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 lvl="0" indent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200" b="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342900" marR="0" lvl="0" indent="-34290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"/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2"/>
                          </a:solidFill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solidFill>
                          <a:schemeClr val="tx2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F2F0E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0631156"/>
                  </a:ext>
                </a:extLst>
              </a:tr>
            </a:tbl>
          </a:graphicData>
        </a:graphic>
      </p:graphicFrame>
      <p:sp>
        <p:nvSpPr>
          <p:cNvPr id="6" name="object 3">
            <a:extLst>
              <a:ext uri="{FF2B5EF4-FFF2-40B4-BE49-F238E27FC236}">
                <a16:creationId xmlns:a16="http://schemas.microsoft.com/office/drawing/2014/main" id="{D29162CD-FD74-46C9-A366-34768B91E06C}"/>
              </a:ext>
            </a:extLst>
          </p:cNvPr>
          <p:cNvSpPr txBox="1">
            <a:spLocks/>
          </p:cNvSpPr>
          <p:nvPr/>
        </p:nvSpPr>
        <p:spPr>
          <a:xfrm>
            <a:off x="228600" y="433601"/>
            <a:ext cx="79375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200" b="1" i="0">
                <a:solidFill>
                  <a:srgbClr val="222E65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kern="0" dirty="0">
                <a:solidFill>
                  <a:srgbClr val="575D8B"/>
                </a:solidFill>
              </a:rPr>
              <a:t>6. Recommendations</a:t>
            </a:r>
          </a:p>
        </p:txBody>
      </p:sp>
    </p:spTree>
    <p:extLst>
      <p:ext uri="{BB962C8B-B14F-4D97-AF65-F5344CB8AC3E}">
        <p14:creationId xmlns:p14="http://schemas.microsoft.com/office/powerpoint/2010/main" val="12398229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04800" y="762000"/>
            <a:ext cx="51181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Program</a:t>
            </a:r>
            <a:r>
              <a:rPr spc="-80" dirty="0"/>
              <a:t> </a:t>
            </a:r>
            <a:r>
              <a:rPr spc="-5" dirty="0"/>
              <a:t>Recommendations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/>
              <a:t>1</a:t>
            </a:r>
            <a:r>
              <a:rPr lang="en-US" dirty="0"/>
              <a:t>8</a:t>
            </a:r>
            <a:endParaRPr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F04A120E-CB10-464E-B32A-E51233552B4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371176"/>
              </p:ext>
            </p:extLst>
          </p:nvPr>
        </p:nvGraphicFramePr>
        <p:xfrm>
          <a:off x="304800" y="1237488"/>
          <a:ext cx="8503920" cy="52395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60320">
                  <a:extLst>
                    <a:ext uri="{9D8B030D-6E8A-4147-A177-3AD203B41FA5}">
                      <a16:colId xmlns:a16="http://schemas.microsoft.com/office/drawing/2014/main" val="2616834371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766823023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93840880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6107218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9450430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3896770238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Program</a:t>
                      </a:r>
                      <a:endParaRPr lang="en-US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Action Items</a:t>
                      </a:r>
                      <a:endParaRPr lang="en-US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Responsible Party</a:t>
                      </a:r>
                      <a:endParaRPr lang="en-US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Key Partners</a:t>
                      </a:r>
                      <a:endParaRPr lang="en-US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3375" algn="l"/>
                        </a:tabLst>
                      </a:pPr>
                      <a:r>
                        <a:rPr lang="en-US" sz="1100" dirty="0">
                          <a:effectLst/>
                        </a:rPr>
                        <a:t>Timeframe</a:t>
                      </a:r>
                      <a:endParaRPr lang="en-US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076325" algn="l"/>
                        </a:tabLst>
                      </a:pPr>
                      <a:r>
                        <a:rPr lang="en-US" sz="1100" dirty="0">
                          <a:effectLst/>
                        </a:rPr>
                        <a:t>Status</a:t>
                      </a:r>
                      <a:endParaRPr lang="en-US" sz="11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4458876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School curriculum on walking and biking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43234063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Group skills rides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16896709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Walk/bike audits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176767212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Walk/bike challenges and competitions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53404702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Walk/bike clubs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3515031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Public education campaigns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99860436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Adult cycling courses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56259260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Crash reports that include pedestrian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and bicycle crash trends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891040196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Community events like Open Streets or “Ciclovia” events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92673072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Community or school health and 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wellness policies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39596130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Employer incentives for active transportation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257874330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Bicycle-Friendly Businesses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003587524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Bicycle rodeos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1091774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Walk and bike to school/work events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625523643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Walking school buses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915904187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Speed reduction program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826718849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Bicycle and pedestrian counts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548253528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Temporary demonstration projects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934217525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Walking/biking route maps and signage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235334381"/>
                  </a:ext>
                </a:extLst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Other____________________</a:t>
                      </a: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185255114"/>
                  </a:ext>
                </a:extLst>
              </a:tr>
            </a:tbl>
          </a:graphicData>
        </a:graphic>
      </p:graphicFrame>
      <p:sp>
        <p:nvSpPr>
          <p:cNvPr id="6" name="object 3">
            <a:extLst>
              <a:ext uri="{FF2B5EF4-FFF2-40B4-BE49-F238E27FC236}">
                <a16:creationId xmlns:a16="http://schemas.microsoft.com/office/drawing/2014/main" id="{A07C8412-4E32-4F6A-BDAD-6D51CFE36E4C}"/>
              </a:ext>
            </a:extLst>
          </p:cNvPr>
          <p:cNvSpPr txBox="1">
            <a:spLocks/>
          </p:cNvSpPr>
          <p:nvPr/>
        </p:nvSpPr>
        <p:spPr>
          <a:xfrm>
            <a:off x="228600" y="410622"/>
            <a:ext cx="79375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200" b="1" i="0">
                <a:solidFill>
                  <a:srgbClr val="222E65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kern="0" dirty="0">
                <a:solidFill>
                  <a:srgbClr val="575D8B"/>
                </a:solidFill>
              </a:rPr>
              <a:t>6. Recommendations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552555"/>
            <a:ext cx="1655445" cy="3606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Introduction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4500" y="1082107"/>
            <a:ext cx="4009390" cy="13722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[town/city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name]</a:t>
            </a:r>
            <a:r>
              <a:rPr sz="1100" spc="-7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Active</a:t>
            </a:r>
            <a:r>
              <a:rPr sz="11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Transportation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Plan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srgbClr val="231F20"/>
                </a:solidFill>
                <a:latin typeface="Arial"/>
                <a:cs typeface="Arial"/>
              </a:rPr>
              <a:t>(ATP)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blueprint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sz="1100" spc="-2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1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[town/city</a:t>
            </a:r>
            <a:r>
              <a:rPr sz="110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of</a:t>
            </a:r>
            <a:r>
              <a:rPr sz="110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X]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1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make</a:t>
            </a:r>
            <a:r>
              <a:rPr sz="11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walking,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bicycling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 modes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of active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transportation safe, </a:t>
            </a:r>
            <a:r>
              <a:rPr sz="1100" spc="-20" dirty="0">
                <a:solidFill>
                  <a:srgbClr val="231F20"/>
                </a:solidFill>
                <a:latin typeface="Arial"/>
                <a:cs typeface="Arial"/>
              </a:rPr>
              <a:t>easy,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convenient,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 enjoyable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sz="1100" spc="-2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people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of all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ages, abilities, and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backgrounds.</a:t>
            </a:r>
            <a:endParaRPr sz="1100" dirty="0">
              <a:latin typeface="Arial"/>
              <a:cs typeface="Arial"/>
            </a:endParaRPr>
          </a:p>
          <a:p>
            <a:pPr marL="12700" marR="26034">
              <a:lnSpc>
                <a:spcPct val="106100"/>
              </a:lnSpc>
              <a:spcBef>
                <a:spcPts val="80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This Plan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was developed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following the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process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set forth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1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KDOT</a:t>
            </a:r>
            <a:r>
              <a:rPr sz="1100" spc="-85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Active</a:t>
            </a:r>
            <a:r>
              <a:rPr sz="1100" spc="-20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 </a:t>
            </a:r>
            <a:r>
              <a:rPr sz="1100" spc="-45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T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ransportation Planning</a:t>
            </a:r>
            <a:r>
              <a:rPr sz="1100" spc="-20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 </a:t>
            </a:r>
            <a:r>
              <a:rPr sz="1100" spc="-125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T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oolki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t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for Small-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an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d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Mid-  Sized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  <a:hlinkClick r:id="rId3"/>
              </a:rPr>
              <a:t> Communities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It is organized as follows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: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71500" y="3813762"/>
            <a:ext cx="91440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b="1" spc="-5" dirty="0">
                <a:solidFill>
                  <a:srgbClr val="25408F"/>
                </a:solidFill>
                <a:latin typeface="Arial"/>
                <a:cs typeface="Arial"/>
              </a:rPr>
              <a:t>Background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054351" y="3813762"/>
            <a:ext cx="940435" cy="382156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" marR="5080" indent="38100" algn="ctr">
              <a:lnSpc>
                <a:spcPts val="1400"/>
              </a:lnSpc>
              <a:spcBef>
                <a:spcPts val="180"/>
              </a:spcBef>
            </a:pPr>
            <a:r>
              <a:rPr lang="en-US" sz="1200" b="1" spc="-5" dirty="0">
                <a:solidFill>
                  <a:srgbClr val="25408F"/>
                </a:solidFill>
                <a:latin typeface="Arial"/>
                <a:cs typeface="Arial"/>
              </a:rPr>
              <a:t>Community Engagement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990288" y="3813762"/>
            <a:ext cx="1259840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b="1" spc="-5" dirty="0">
                <a:solidFill>
                  <a:srgbClr val="25408F"/>
                </a:solidFill>
                <a:latin typeface="Arial"/>
                <a:cs typeface="Arial"/>
              </a:rPr>
              <a:t>Vision &amp; Goals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66001" y="3813762"/>
            <a:ext cx="1498600" cy="561692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67310" marR="5080" indent="-55244" algn="ctr">
              <a:lnSpc>
                <a:spcPts val="1400"/>
              </a:lnSpc>
              <a:spcBef>
                <a:spcPts val="180"/>
              </a:spcBef>
            </a:pPr>
            <a:r>
              <a:rPr lang="en-US" sz="1200" b="1" dirty="0">
                <a:solidFill>
                  <a:srgbClr val="25408F"/>
                </a:solidFill>
                <a:latin typeface="Arial"/>
                <a:cs typeface="Arial"/>
              </a:rPr>
              <a:t>Community Snapshot &amp; Current Conditions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573431" y="5488486"/>
            <a:ext cx="1711325" cy="382156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6510" marR="5080" indent="-4445" algn="ctr">
              <a:lnSpc>
                <a:spcPts val="1400"/>
              </a:lnSpc>
              <a:spcBef>
                <a:spcPts val="180"/>
              </a:spcBef>
            </a:pPr>
            <a:r>
              <a:rPr lang="en-US" sz="1200" b="1" spc="-5" dirty="0">
                <a:solidFill>
                  <a:srgbClr val="25408F"/>
                </a:solidFill>
                <a:latin typeface="Arial"/>
                <a:cs typeface="Arial"/>
              </a:rPr>
              <a:t>Key Issues, Gaps, &amp; Barriers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61437" y="5499450"/>
            <a:ext cx="1526071" cy="202620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L="127000" marR="5080" indent="-114300" algn="ctr">
              <a:lnSpc>
                <a:spcPts val="1400"/>
              </a:lnSpc>
              <a:spcBef>
                <a:spcPts val="180"/>
              </a:spcBef>
            </a:pPr>
            <a:r>
              <a:rPr lang="en-US" sz="1200" b="1" dirty="0">
                <a:solidFill>
                  <a:srgbClr val="25408F"/>
                </a:solidFill>
                <a:latin typeface="Arial"/>
                <a:cs typeface="Arial"/>
              </a:rPr>
              <a:t>Recommendations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764189" y="5472523"/>
            <a:ext cx="1711325" cy="561692"/>
          </a:xfrm>
          <a:prstGeom prst="rect">
            <a:avLst/>
          </a:prstGeom>
        </p:spPr>
        <p:txBody>
          <a:bodyPr vert="horz" wrap="square" lIns="0" tIns="22860" rIns="0" bIns="0" rtlCol="0">
            <a:spAutoFit/>
          </a:bodyPr>
          <a:lstStyle/>
          <a:p>
            <a:pPr marR="5080" indent="12700" algn="ctr">
              <a:lnSpc>
                <a:spcPts val="1400"/>
              </a:lnSpc>
              <a:spcBef>
                <a:spcPts val="180"/>
              </a:spcBef>
            </a:pPr>
            <a:r>
              <a:rPr lang="en-US" sz="1200" b="1" dirty="0">
                <a:solidFill>
                  <a:srgbClr val="25408F"/>
                </a:solidFill>
                <a:latin typeface="Arial"/>
                <a:cs typeface="Arial"/>
              </a:rPr>
              <a:t>Prioritization of Projects &amp; Performance Measures</a:t>
            </a:r>
            <a:endParaRPr sz="1200" dirty="0">
              <a:latin typeface="Arial"/>
              <a:cs typeface="Aria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139433" y="5488486"/>
            <a:ext cx="115252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00"/>
              </a:spcBef>
            </a:pPr>
            <a:r>
              <a:rPr lang="en-US" sz="1200" b="1" dirty="0">
                <a:solidFill>
                  <a:srgbClr val="25408F"/>
                </a:solidFill>
                <a:latin typeface="Arial"/>
                <a:cs typeface="Arial"/>
              </a:rPr>
              <a:t>Maintenance &amp; Implementation</a:t>
            </a:r>
            <a:endParaRPr sz="1200" dirty="0">
              <a:latin typeface="Arial"/>
              <a:cs typeface="Arial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3087596" y="4544567"/>
            <a:ext cx="873760" cy="873760"/>
            <a:chOff x="3087596" y="4544567"/>
            <a:chExt cx="873760" cy="873760"/>
          </a:xfrm>
        </p:grpSpPr>
        <p:sp>
          <p:nvSpPr>
            <p:cNvPr id="14" name="object 14"/>
            <p:cNvSpPr/>
            <p:nvPr/>
          </p:nvSpPr>
          <p:spPr>
            <a:xfrm>
              <a:off x="3087596" y="4544567"/>
              <a:ext cx="873760" cy="873760"/>
            </a:xfrm>
            <a:custGeom>
              <a:avLst/>
              <a:gdLst/>
              <a:ahLst/>
              <a:cxnLst/>
              <a:rect l="l" t="t" r="r" b="b"/>
              <a:pathLst>
                <a:path w="873760" h="873760">
                  <a:moveTo>
                    <a:pt x="436651" y="0"/>
                  </a:moveTo>
                  <a:lnTo>
                    <a:pt x="389139" y="2567"/>
                  </a:lnTo>
                  <a:lnTo>
                    <a:pt x="343092" y="10089"/>
                  </a:lnTo>
                  <a:lnTo>
                    <a:pt x="298780" y="22298"/>
                  </a:lnTo>
                  <a:lnTo>
                    <a:pt x="256470" y="38925"/>
                  </a:lnTo>
                  <a:lnTo>
                    <a:pt x="216432" y="59702"/>
                  </a:lnTo>
                  <a:lnTo>
                    <a:pt x="178933" y="84361"/>
                  </a:lnTo>
                  <a:lnTo>
                    <a:pt x="144242" y="112632"/>
                  </a:lnTo>
                  <a:lnTo>
                    <a:pt x="112627" y="144249"/>
                  </a:lnTo>
                  <a:lnTo>
                    <a:pt x="84356" y="178941"/>
                  </a:lnTo>
                  <a:lnTo>
                    <a:pt x="59699" y="216441"/>
                  </a:lnTo>
                  <a:lnTo>
                    <a:pt x="38923" y="256481"/>
                  </a:lnTo>
                  <a:lnTo>
                    <a:pt x="22296" y="298791"/>
                  </a:lnTo>
                  <a:lnTo>
                    <a:pt x="10088" y="343104"/>
                  </a:lnTo>
                  <a:lnTo>
                    <a:pt x="2566" y="389151"/>
                  </a:lnTo>
                  <a:lnTo>
                    <a:pt x="0" y="436664"/>
                  </a:lnTo>
                  <a:lnTo>
                    <a:pt x="2566" y="484174"/>
                  </a:lnTo>
                  <a:lnTo>
                    <a:pt x="10088" y="530218"/>
                  </a:lnTo>
                  <a:lnTo>
                    <a:pt x="22321" y="574590"/>
                  </a:lnTo>
                  <a:lnTo>
                    <a:pt x="38923" y="616836"/>
                  </a:lnTo>
                  <a:lnTo>
                    <a:pt x="59699" y="656874"/>
                  </a:lnTo>
                  <a:lnTo>
                    <a:pt x="84356" y="694372"/>
                  </a:lnTo>
                  <a:lnTo>
                    <a:pt x="112627" y="729062"/>
                  </a:lnTo>
                  <a:lnTo>
                    <a:pt x="144242" y="760676"/>
                  </a:lnTo>
                  <a:lnTo>
                    <a:pt x="178933" y="788946"/>
                  </a:lnTo>
                  <a:lnTo>
                    <a:pt x="216432" y="813603"/>
                  </a:lnTo>
                  <a:lnTo>
                    <a:pt x="256470" y="834379"/>
                  </a:lnTo>
                  <a:lnTo>
                    <a:pt x="298780" y="851005"/>
                  </a:lnTo>
                  <a:lnTo>
                    <a:pt x="343092" y="863214"/>
                  </a:lnTo>
                  <a:lnTo>
                    <a:pt x="389139" y="870735"/>
                  </a:lnTo>
                  <a:lnTo>
                    <a:pt x="436651" y="873302"/>
                  </a:lnTo>
                  <a:lnTo>
                    <a:pt x="484163" y="870735"/>
                  </a:lnTo>
                  <a:lnTo>
                    <a:pt x="530210" y="863214"/>
                  </a:lnTo>
                  <a:lnTo>
                    <a:pt x="574522" y="851005"/>
                  </a:lnTo>
                  <a:lnTo>
                    <a:pt x="587169" y="846035"/>
                  </a:lnTo>
                  <a:lnTo>
                    <a:pt x="436651" y="846035"/>
                  </a:lnTo>
                  <a:lnTo>
                    <a:pt x="388973" y="843276"/>
                  </a:lnTo>
                  <a:lnTo>
                    <a:pt x="342894" y="835205"/>
                  </a:lnTo>
                  <a:lnTo>
                    <a:pt x="298723" y="822132"/>
                  </a:lnTo>
                  <a:lnTo>
                    <a:pt x="256769" y="804366"/>
                  </a:lnTo>
                  <a:lnTo>
                    <a:pt x="217342" y="782216"/>
                  </a:lnTo>
                  <a:lnTo>
                    <a:pt x="180751" y="755992"/>
                  </a:lnTo>
                  <a:lnTo>
                    <a:pt x="147305" y="726003"/>
                  </a:lnTo>
                  <a:lnTo>
                    <a:pt x="117315" y="692559"/>
                  </a:lnTo>
                  <a:lnTo>
                    <a:pt x="91090" y="655969"/>
                  </a:lnTo>
                  <a:lnTo>
                    <a:pt x="68939" y="616543"/>
                  </a:lnTo>
                  <a:lnTo>
                    <a:pt x="51153" y="574528"/>
                  </a:lnTo>
                  <a:lnTo>
                    <a:pt x="38097" y="530419"/>
                  </a:lnTo>
                  <a:lnTo>
                    <a:pt x="30026" y="484341"/>
                  </a:lnTo>
                  <a:lnTo>
                    <a:pt x="27266" y="436664"/>
                  </a:lnTo>
                  <a:lnTo>
                    <a:pt x="30026" y="388984"/>
                  </a:lnTo>
                  <a:lnTo>
                    <a:pt x="38097" y="342902"/>
                  </a:lnTo>
                  <a:lnTo>
                    <a:pt x="51171" y="298729"/>
                  </a:lnTo>
                  <a:lnTo>
                    <a:pt x="68939" y="256774"/>
                  </a:lnTo>
                  <a:lnTo>
                    <a:pt x="91090" y="217345"/>
                  </a:lnTo>
                  <a:lnTo>
                    <a:pt x="117315" y="180753"/>
                  </a:lnTo>
                  <a:lnTo>
                    <a:pt x="147305" y="147307"/>
                  </a:lnTo>
                  <a:lnTo>
                    <a:pt x="180751" y="117316"/>
                  </a:lnTo>
                  <a:lnTo>
                    <a:pt x="217342" y="91090"/>
                  </a:lnTo>
                  <a:lnTo>
                    <a:pt x="256769" y="68939"/>
                  </a:lnTo>
                  <a:lnTo>
                    <a:pt x="298723" y="51171"/>
                  </a:lnTo>
                  <a:lnTo>
                    <a:pt x="342894" y="38097"/>
                  </a:lnTo>
                  <a:lnTo>
                    <a:pt x="388973" y="30026"/>
                  </a:lnTo>
                  <a:lnTo>
                    <a:pt x="436651" y="27266"/>
                  </a:lnTo>
                  <a:lnTo>
                    <a:pt x="587165" y="27266"/>
                  </a:lnTo>
                  <a:lnTo>
                    <a:pt x="574522" y="22298"/>
                  </a:lnTo>
                  <a:lnTo>
                    <a:pt x="530210" y="10089"/>
                  </a:lnTo>
                  <a:lnTo>
                    <a:pt x="484163" y="2567"/>
                  </a:lnTo>
                  <a:lnTo>
                    <a:pt x="436651" y="0"/>
                  </a:lnTo>
                  <a:close/>
                </a:path>
                <a:path w="873760" h="873760">
                  <a:moveTo>
                    <a:pt x="587165" y="27266"/>
                  </a:moveTo>
                  <a:lnTo>
                    <a:pt x="436651" y="27266"/>
                  </a:lnTo>
                  <a:lnTo>
                    <a:pt x="484331" y="30026"/>
                  </a:lnTo>
                  <a:lnTo>
                    <a:pt x="530412" y="38097"/>
                  </a:lnTo>
                  <a:lnTo>
                    <a:pt x="574585" y="51171"/>
                  </a:lnTo>
                  <a:lnTo>
                    <a:pt x="616541" y="68939"/>
                  </a:lnTo>
                  <a:lnTo>
                    <a:pt x="655970" y="91090"/>
                  </a:lnTo>
                  <a:lnTo>
                    <a:pt x="692562" y="117316"/>
                  </a:lnTo>
                  <a:lnTo>
                    <a:pt x="726008" y="147307"/>
                  </a:lnTo>
                  <a:lnTo>
                    <a:pt x="755998" y="180753"/>
                  </a:lnTo>
                  <a:lnTo>
                    <a:pt x="782224" y="217345"/>
                  </a:lnTo>
                  <a:lnTo>
                    <a:pt x="804376" y="256774"/>
                  </a:lnTo>
                  <a:lnTo>
                    <a:pt x="822161" y="298791"/>
                  </a:lnTo>
                  <a:lnTo>
                    <a:pt x="835217" y="342902"/>
                  </a:lnTo>
                  <a:lnTo>
                    <a:pt x="843289" y="388984"/>
                  </a:lnTo>
                  <a:lnTo>
                    <a:pt x="846048" y="436664"/>
                  </a:lnTo>
                  <a:lnTo>
                    <a:pt x="843289" y="484341"/>
                  </a:lnTo>
                  <a:lnTo>
                    <a:pt x="835217" y="530419"/>
                  </a:lnTo>
                  <a:lnTo>
                    <a:pt x="822143" y="574590"/>
                  </a:lnTo>
                  <a:lnTo>
                    <a:pt x="804376" y="616543"/>
                  </a:lnTo>
                  <a:lnTo>
                    <a:pt x="782224" y="655969"/>
                  </a:lnTo>
                  <a:lnTo>
                    <a:pt x="755998" y="692559"/>
                  </a:lnTo>
                  <a:lnTo>
                    <a:pt x="726008" y="726003"/>
                  </a:lnTo>
                  <a:lnTo>
                    <a:pt x="692562" y="755992"/>
                  </a:lnTo>
                  <a:lnTo>
                    <a:pt x="655970" y="782216"/>
                  </a:lnTo>
                  <a:lnTo>
                    <a:pt x="616541" y="804366"/>
                  </a:lnTo>
                  <a:lnTo>
                    <a:pt x="574585" y="822132"/>
                  </a:lnTo>
                  <a:lnTo>
                    <a:pt x="530412" y="835205"/>
                  </a:lnTo>
                  <a:lnTo>
                    <a:pt x="484331" y="843276"/>
                  </a:lnTo>
                  <a:lnTo>
                    <a:pt x="436651" y="846035"/>
                  </a:lnTo>
                  <a:lnTo>
                    <a:pt x="587169" y="846035"/>
                  </a:lnTo>
                  <a:lnTo>
                    <a:pt x="656870" y="813603"/>
                  </a:lnTo>
                  <a:lnTo>
                    <a:pt x="694369" y="788946"/>
                  </a:lnTo>
                  <a:lnTo>
                    <a:pt x="729060" y="760676"/>
                  </a:lnTo>
                  <a:lnTo>
                    <a:pt x="760675" y="729062"/>
                  </a:lnTo>
                  <a:lnTo>
                    <a:pt x="788945" y="694372"/>
                  </a:lnTo>
                  <a:lnTo>
                    <a:pt x="813603" y="656874"/>
                  </a:lnTo>
                  <a:lnTo>
                    <a:pt x="834379" y="616836"/>
                  </a:lnTo>
                  <a:lnTo>
                    <a:pt x="851005" y="574528"/>
                  </a:lnTo>
                  <a:lnTo>
                    <a:pt x="863214" y="530218"/>
                  </a:lnTo>
                  <a:lnTo>
                    <a:pt x="870735" y="484174"/>
                  </a:lnTo>
                  <a:lnTo>
                    <a:pt x="873302" y="436664"/>
                  </a:lnTo>
                  <a:lnTo>
                    <a:pt x="870735" y="389151"/>
                  </a:lnTo>
                  <a:lnTo>
                    <a:pt x="863214" y="343104"/>
                  </a:lnTo>
                  <a:lnTo>
                    <a:pt x="850981" y="298729"/>
                  </a:lnTo>
                  <a:lnTo>
                    <a:pt x="834379" y="256481"/>
                  </a:lnTo>
                  <a:lnTo>
                    <a:pt x="813603" y="216441"/>
                  </a:lnTo>
                  <a:lnTo>
                    <a:pt x="788945" y="178941"/>
                  </a:lnTo>
                  <a:lnTo>
                    <a:pt x="760675" y="144249"/>
                  </a:lnTo>
                  <a:lnTo>
                    <a:pt x="729060" y="112632"/>
                  </a:lnTo>
                  <a:lnTo>
                    <a:pt x="694369" y="84361"/>
                  </a:lnTo>
                  <a:lnTo>
                    <a:pt x="656870" y="59702"/>
                  </a:lnTo>
                  <a:lnTo>
                    <a:pt x="616831" y="38925"/>
                  </a:lnTo>
                  <a:lnTo>
                    <a:pt x="587165" y="27266"/>
                  </a:lnTo>
                  <a:close/>
                </a:path>
              </a:pathLst>
            </a:custGeom>
            <a:solidFill>
              <a:srgbClr val="FFDF7F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5" name="object 15"/>
            <p:cNvSpPr/>
            <p:nvPr/>
          </p:nvSpPr>
          <p:spPr>
            <a:xfrm>
              <a:off x="3352431" y="4726637"/>
              <a:ext cx="344170" cy="509270"/>
            </a:xfrm>
            <a:custGeom>
              <a:avLst/>
              <a:gdLst/>
              <a:ahLst/>
              <a:cxnLst/>
              <a:rect l="l" t="t" r="r" b="b"/>
              <a:pathLst>
                <a:path w="344170" h="509270">
                  <a:moveTo>
                    <a:pt x="198843" y="0"/>
                  </a:moveTo>
                  <a:lnTo>
                    <a:pt x="157417" y="3590"/>
                  </a:lnTo>
                  <a:lnTo>
                    <a:pt x="119814" y="14362"/>
                  </a:lnTo>
                  <a:lnTo>
                    <a:pt x="86036" y="32312"/>
                  </a:lnTo>
                  <a:lnTo>
                    <a:pt x="56083" y="57442"/>
                  </a:lnTo>
                  <a:lnTo>
                    <a:pt x="31546" y="88653"/>
                  </a:lnTo>
                  <a:lnTo>
                    <a:pt x="14020" y="124831"/>
                  </a:lnTo>
                  <a:lnTo>
                    <a:pt x="3505" y="165977"/>
                  </a:lnTo>
                  <a:lnTo>
                    <a:pt x="0" y="212089"/>
                  </a:lnTo>
                  <a:lnTo>
                    <a:pt x="0" y="308622"/>
                  </a:lnTo>
                  <a:lnTo>
                    <a:pt x="3079" y="353142"/>
                  </a:lnTo>
                  <a:lnTo>
                    <a:pt x="12318" y="392539"/>
                  </a:lnTo>
                  <a:lnTo>
                    <a:pt x="49288" y="455968"/>
                  </a:lnTo>
                  <a:lnTo>
                    <a:pt x="105878" y="495869"/>
                  </a:lnTo>
                  <a:lnTo>
                    <a:pt x="177088" y="509168"/>
                  </a:lnTo>
                  <a:lnTo>
                    <a:pt x="212252" y="506130"/>
                  </a:lnTo>
                  <a:lnTo>
                    <a:pt x="272331" y="481827"/>
                  </a:lnTo>
                  <a:lnTo>
                    <a:pt x="317538" y="434623"/>
                  </a:lnTo>
                  <a:lnTo>
                    <a:pt x="318498" y="432688"/>
                  </a:lnTo>
                  <a:lnTo>
                    <a:pt x="177088" y="432688"/>
                  </a:lnTo>
                  <a:lnTo>
                    <a:pt x="160293" y="430717"/>
                  </a:lnTo>
                  <a:lnTo>
                    <a:pt x="120497" y="401142"/>
                  </a:lnTo>
                  <a:lnTo>
                    <a:pt x="104559" y="362804"/>
                  </a:lnTo>
                  <a:lnTo>
                    <a:pt x="99250" y="310883"/>
                  </a:lnTo>
                  <a:lnTo>
                    <a:pt x="99250" y="277977"/>
                  </a:lnTo>
                  <a:lnTo>
                    <a:pt x="129158" y="253885"/>
                  </a:lnTo>
                  <a:lnTo>
                    <a:pt x="176072" y="245071"/>
                  </a:lnTo>
                  <a:lnTo>
                    <a:pt x="323700" y="245071"/>
                  </a:lnTo>
                  <a:lnTo>
                    <a:pt x="322510" y="242190"/>
                  </a:lnTo>
                  <a:lnTo>
                    <a:pt x="306082" y="217030"/>
                  </a:lnTo>
                  <a:lnTo>
                    <a:pt x="296061" y="206997"/>
                  </a:lnTo>
                  <a:lnTo>
                    <a:pt x="102654" y="206997"/>
                  </a:lnTo>
                  <a:lnTo>
                    <a:pt x="101625" y="205295"/>
                  </a:lnTo>
                  <a:lnTo>
                    <a:pt x="106938" y="151976"/>
                  </a:lnTo>
                  <a:lnTo>
                    <a:pt x="126949" y="111658"/>
                  </a:lnTo>
                  <a:lnTo>
                    <a:pt x="158770" y="86294"/>
                  </a:lnTo>
                  <a:lnTo>
                    <a:pt x="199516" y="77838"/>
                  </a:lnTo>
                  <a:lnTo>
                    <a:pt x="283873" y="77838"/>
                  </a:lnTo>
                  <a:lnTo>
                    <a:pt x="297751" y="20739"/>
                  </a:lnTo>
                  <a:lnTo>
                    <a:pt x="250329" y="5270"/>
                  </a:lnTo>
                  <a:lnTo>
                    <a:pt x="212512" y="328"/>
                  </a:lnTo>
                  <a:lnTo>
                    <a:pt x="198843" y="0"/>
                  </a:lnTo>
                  <a:close/>
                </a:path>
                <a:path w="344170" h="509270">
                  <a:moveTo>
                    <a:pt x="323700" y="245071"/>
                  </a:moveTo>
                  <a:lnTo>
                    <a:pt x="176072" y="245071"/>
                  </a:lnTo>
                  <a:lnTo>
                    <a:pt x="190917" y="246662"/>
                  </a:lnTo>
                  <a:lnTo>
                    <a:pt x="204192" y="251433"/>
                  </a:lnTo>
                  <a:lnTo>
                    <a:pt x="234211" y="284211"/>
                  </a:lnTo>
                  <a:lnTo>
                    <a:pt x="244728" y="337019"/>
                  </a:lnTo>
                  <a:lnTo>
                    <a:pt x="243569" y="356131"/>
                  </a:lnTo>
                  <a:lnTo>
                    <a:pt x="226199" y="404698"/>
                  </a:lnTo>
                  <a:lnTo>
                    <a:pt x="191629" y="430940"/>
                  </a:lnTo>
                  <a:lnTo>
                    <a:pt x="177088" y="432688"/>
                  </a:lnTo>
                  <a:lnTo>
                    <a:pt x="318498" y="432688"/>
                  </a:lnTo>
                  <a:lnTo>
                    <a:pt x="332036" y="405412"/>
                  </a:lnTo>
                  <a:lnTo>
                    <a:pt x="340736" y="372929"/>
                  </a:lnTo>
                  <a:lnTo>
                    <a:pt x="343525" y="338541"/>
                  </a:lnTo>
                  <a:lnTo>
                    <a:pt x="343626" y="337019"/>
                  </a:lnTo>
                  <a:lnTo>
                    <a:pt x="341288" y="302260"/>
                  </a:lnTo>
                  <a:lnTo>
                    <a:pt x="334279" y="270748"/>
                  </a:lnTo>
                  <a:lnTo>
                    <a:pt x="334209" y="270509"/>
                  </a:lnTo>
                  <a:lnTo>
                    <a:pt x="323700" y="245071"/>
                  </a:lnTo>
                  <a:close/>
                </a:path>
                <a:path w="344170" h="509270">
                  <a:moveTo>
                    <a:pt x="202234" y="169951"/>
                  </a:moveTo>
                  <a:lnTo>
                    <a:pt x="157941" y="175496"/>
                  </a:lnTo>
                  <a:lnTo>
                    <a:pt x="121513" y="191535"/>
                  </a:lnTo>
                  <a:lnTo>
                    <a:pt x="102654" y="206997"/>
                  </a:lnTo>
                  <a:lnTo>
                    <a:pt x="296061" y="206997"/>
                  </a:lnTo>
                  <a:lnTo>
                    <a:pt x="285505" y="196429"/>
                  </a:lnTo>
                  <a:lnTo>
                    <a:pt x="261340" y="181717"/>
                  </a:lnTo>
                  <a:lnTo>
                    <a:pt x="233584" y="172892"/>
                  </a:lnTo>
                  <a:lnTo>
                    <a:pt x="202234" y="169951"/>
                  </a:lnTo>
                  <a:close/>
                </a:path>
                <a:path w="344170" h="509270">
                  <a:moveTo>
                    <a:pt x="283873" y="77838"/>
                  </a:moveTo>
                  <a:lnTo>
                    <a:pt x="199516" y="77838"/>
                  </a:lnTo>
                  <a:lnTo>
                    <a:pt x="210720" y="78083"/>
                  </a:lnTo>
                  <a:lnTo>
                    <a:pt x="221224" y="78817"/>
                  </a:lnTo>
                  <a:lnTo>
                    <a:pt x="258873" y="86634"/>
                  </a:lnTo>
                  <a:lnTo>
                    <a:pt x="280073" y="93471"/>
                  </a:lnTo>
                  <a:lnTo>
                    <a:pt x="283873" y="77838"/>
                  </a:lnTo>
                  <a:close/>
                </a:path>
              </a:pathLst>
            </a:custGeom>
            <a:solidFill>
              <a:srgbClr val="4971B8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6" name="object 16"/>
          <p:cNvGrpSpPr/>
          <p:nvPr/>
        </p:nvGrpSpPr>
        <p:grpSpPr>
          <a:xfrm>
            <a:off x="992093" y="2898597"/>
            <a:ext cx="873760" cy="873760"/>
            <a:chOff x="992093" y="2898597"/>
            <a:chExt cx="873760" cy="873760"/>
          </a:xfrm>
        </p:grpSpPr>
        <p:sp>
          <p:nvSpPr>
            <p:cNvPr id="17" name="object 17"/>
            <p:cNvSpPr/>
            <p:nvPr/>
          </p:nvSpPr>
          <p:spPr>
            <a:xfrm>
              <a:off x="992093" y="2898597"/>
              <a:ext cx="873760" cy="873760"/>
            </a:xfrm>
            <a:custGeom>
              <a:avLst/>
              <a:gdLst/>
              <a:ahLst/>
              <a:cxnLst/>
              <a:rect l="l" t="t" r="r" b="b"/>
              <a:pathLst>
                <a:path w="873760" h="873760">
                  <a:moveTo>
                    <a:pt x="436651" y="0"/>
                  </a:moveTo>
                  <a:lnTo>
                    <a:pt x="389139" y="2567"/>
                  </a:lnTo>
                  <a:lnTo>
                    <a:pt x="343092" y="10089"/>
                  </a:lnTo>
                  <a:lnTo>
                    <a:pt x="298780" y="22298"/>
                  </a:lnTo>
                  <a:lnTo>
                    <a:pt x="256470" y="38925"/>
                  </a:lnTo>
                  <a:lnTo>
                    <a:pt x="216432" y="59702"/>
                  </a:lnTo>
                  <a:lnTo>
                    <a:pt x="178933" y="84361"/>
                  </a:lnTo>
                  <a:lnTo>
                    <a:pt x="144242" y="112632"/>
                  </a:lnTo>
                  <a:lnTo>
                    <a:pt x="112627" y="144249"/>
                  </a:lnTo>
                  <a:lnTo>
                    <a:pt x="84356" y="178941"/>
                  </a:lnTo>
                  <a:lnTo>
                    <a:pt x="59699" y="216441"/>
                  </a:lnTo>
                  <a:lnTo>
                    <a:pt x="38923" y="256481"/>
                  </a:lnTo>
                  <a:lnTo>
                    <a:pt x="22296" y="298791"/>
                  </a:lnTo>
                  <a:lnTo>
                    <a:pt x="10088" y="343104"/>
                  </a:lnTo>
                  <a:lnTo>
                    <a:pt x="2566" y="389151"/>
                  </a:lnTo>
                  <a:lnTo>
                    <a:pt x="0" y="436664"/>
                  </a:lnTo>
                  <a:lnTo>
                    <a:pt x="2566" y="484174"/>
                  </a:lnTo>
                  <a:lnTo>
                    <a:pt x="10088" y="530218"/>
                  </a:lnTo>
                  <a:lnTo>
                    <a:pt x="22321" y="574590"/>
                  </a:lnTo>
                  <a:lnTo>
                    <a:pt x="38923" y="616836"/>
                  </a:lnTo>
                  <a:lnTo>
                    <a:pt x="59699" y="656874"/>
                  </a:lnTo>
                  <a:lnTo>
                    <a:pt x="84356" y="694372"/>
                  </a:lnTo>
                  <a:lnTo>
                    <a:pt x="112627" y="729062"/>
                  </a:lnTo>
                  <a:lnTo>
                    <a:pt x="144242" y="760676"/>
                  </a:lnTo>
                  <a:lnTo>
                    <a:pt x="178933" y="788946"/>
                  </a:lnTo>
                  <a:lnTo>
                    <a:pt x="216432" y="813603"/>
                  </a:lnTo>
                  <a:lnTo>
                    <a:pt x="256470" y="834379"/>
                  </a:lnTo>
                  <a:lnTo>
                    <a:pt x="298780" y="851005"/>
                  </a:lnTo>
                  <a:lnTo>
                    <a:pt x="343092" y="863214"/>
                  </a:lnTo>
                  <a:lnTo>
                    <a:pt x="389139" y="870735"/>
                  </a:lnTo>
                  <a:lnTo>
                    <a:pt x="436651" y="873302"/>
                  </a:lnTo>
                  <a:lnTo>
                    <a:pt x="484163" y="870735"/>
                  </a:lnTo>
                  <a:lnTo>
                    <a:pt x="530210" y="863214"/>
                  </a:lnTo>
                  <a:lnTo>
                    <a:pt x="574522" y="851005"/>
                  </a:lnTo>
                  <a:lnTo>
                    <a:pt x="587169" y="846035"/>
                  </a:lnTo>
                  <a:lnTo>
                    <a:pt x="436651" y="846035"/>
                  </a:lnTo>
                  <a:lnTo>
                    <a:pt x="388973" y="843276"/>
                  </a:lnTo>
                  <a:lnTo>
                    <a:pt x="342894" y="835205"/>
                  </a:lnTo>
                  <a:lnTo>
                    <a:pt x="298723" y="822132"/>
                  </a:lnTo>
                  <a:lnTo>
                    <a:pt x="256769" y="804366"/>
                  </a:lnTo>
                  <a:lnTo>
                    <a:pt x="217342" y="782216"/>
                  </a:lnTo>
                  <a:lnTo>
                    <a:pt x="180751" y="755992"/>
                  </a:lnTo>
                  <a:lnTo>
                    <a:pt x="147305" y="726003"/>
                  </a:lnTo>
                  <a:lnTo>
                    <a:pt x="117315" y="692559"/>
                  </a:lnTo>
                  <a:lnTo>
                    <a:pt x="91090" y="655969"/>
                  </a:lnTo>
                  <a:lnTo>
                    <a:pt x="68939" y="616543"/>
                  </a:lnTo>
                  <a:lnTo>
                    <a:pt x="51153" y="574528"/>
                  </a:lnTo>
                  <a:lnTo>
                    <a:pt x="38097" y="530419"/>
                  </a:lnTo>
                  <a:lnTo>
                    <a:pt x="30026" y="484341"/>
                  </a:lnTo>
                  <a:lnTo>
                    <a:pt x="27266" y="436664"/>
                  </a:lnTo>
                  <a:lnTo>
                    <a:pt x="30026" y="388984"/>
                  </a:lnTo>
                  <a:lnTo>
                    <a:pt x="38097" y="342902"/>
                  </a:lnTo>
                  <a:lnTo>
                    <a:pt x="51171" y="298729"/>
                  </a:lnTo>
                  <a:lnTo>
                    <a:pt x="68939" y="256774"/>
                  </a:lnTo>
                  <a:lnTo>
                    <a:pt x="91090" y="217345"/>
                  </a:lnTo>
                  <a:lnTo>
                    <a:pt x="117315" y="180753"/>
                  </a:lnTo>
                  <a:lnTo>
                    <a:pt x="147305" y="147307"/>
                  </a:lnTo>
                  <a:lnTo>
                    <a:pt x="180751" y="117316"/>
                  </a:lnTo>
                  <a:lnTo>
                    <a:pt x="217342" y="91090"/>
                  </a:lnTo>
                  <a:lnTo>
                    <a:pt x="256769" y="68939"/>
                  </a:lnTo>
                  <a:lnTo>
                    <a:pt x="298723" y="51171"/>
                  </a:lnTo>
                  <a:lnTo>
                    <a:pt x="342894" y="38097"/>
                  </a:lnTo>
                  <a:lnTo>
                    <a:pt x="388973" y="30026"/>
                  </a:lnTo>
                  <a:lnTo>
                    <a:pt x="436651" y="27266"/>
                  </a:lnTo>
                  <a:lnTo>
                    <a:pt x="587165" y="27266"/>
                  </a:lnTo>
                  <a:lnTo>
                    <a:pt x="574522" y="22298"/>
                  </a:lnTo>
                  <a:lnTo>
                    <a:pt x="530210" y="10089"/>
                  </a:lnTo>
                  <a:lnTo>
                    <a:pt x="484163" y="2567"/>
                  </a:lnTo>
                  <a:lnTo>
                    <a:pt x="436651" y="0"/>
                  </a:lnTo>
                  <a:close/>
                </a:path>
                <a:path w="873760" h="873760">
                  <a:moveTo>
                    <a:pt x="587165" y="27266"/>
                  </a:moveTo>
                  <a:lnTo>
                    <a:pt x="436651" y="27266"/>
                  </a:lnTo>
                  <a:lnTo>
                    <a:pt x="484331" y="30026"/>
                  </a:lnTo>
                  <a:lnTo>
                    <a:pt x="530412" y="38097"/>
                  </a:lnTo>
                  <a:lnTo>
                    <a:pt x="574585" y="51171"/>
                  </a:lnTo>
                  <a:lnTo>
                    <a:pt x="616541" y="68939"/>
                  </a:lnTo>
                  <a:lnTo>
                    <a:pt x="655970" y="91090"/>
                  </a:lnTo>
                  <a:lnTo>
                    <a:pt x="692562" y="117316"/>
                  </a:lnTo>
                  <a:lnTo>
                    <a:pt x="726008" y="147307"/>
                  </a:lnTo>
                  <a:lnTo>
                    <a:pt x="755998" y="180753"/>
                  </a:lnTo>
                  <a:lnTo>
                    <a:pt x="782224" y="217345"/>
                  </a:lnTo>
                  <a:lnTo>
                    <a:pt x="804376" y="256774"/>
                  </a:lnTo>
                  <a:lnTo>
                    <a:pt x="822161" y="298791"/>
                  </a:lnTo>
                  <a:lnTo>
                    <a:pt x="835217" y="342902"/>
                  </a:lnTo>
                  <a:lnTo>
                    <a:pt x="843289" y="388984"/>
                  </a:lnTo>
                  <a:lnTo>
                    <a:pt x="846048" y="436664"/>
                  </a:lnTo>
                  <a:lnTo>
                    <a:pt x="843289" y="484341"/>
                  </a:lnTo>
                  <a:lnTo>
                    <a:pt x="835217" y="530419"/>
                  </a:lnTo>
                  <a:lnTo>
                    <a:pt x="822143" y="574590"/>
                  </a:lnTo>
                  <a:lnTo>
                    <a:pt x="804376" y="616543"/>
                  </a:lnTo>
                  <a:lnTo>
                    <a:pt x="782224" y="655969"/>
                  </a:lnTo>
                  <a:lnTo>
                    <a:pt x="755998" y="692559"/>
                  </a:lnTo>
                  <a:lnTo>
                    <a:pt x="726008" y="726003"/>
                  </a:lnTo>
                  <a:lnTo>
                    <a:pt x="692562" y="755992"/>
                  </a:lnTo>
                  <a:lnTo>
                    <a:pt x="655970" y="782216"/>
                  </a:lnTo>
                  <a:lnTo>
                    <a:pt x="616541" y="804366"/>
                  </a:lnTo>
                  <a:lnTo>
                    <a:pt x="574585" y="822132"/>
                  </a:lnTo>
                  <a:lnTo>
                    <a:pt x="530412" y="835205"/>
                  </a:lnTo>
                  <a:lnTo>
                    <a:pt x="484331" y="843276"/>
                  </a:lnTo>
                  <a:lnTo>
                    <a:pt x="436651" y="846035"/>
                  </a:lnTo>
                  <a:lnTo>
                    <a:pt x="587169" y="846035"/>
                  </a:lnTo>
                  <a:lnTo>
                    <a:pt x="656870" y="813603"/>
                  </a:lnTo>
                  <a:lnTo>
                    <a:pt x="694369" y="788946"/>
                  </a:lnTo>
                  <a:lnTo>
                    <a:pt x="729060" y="760676"/>
                  </a:lnTo>
                  <a:lnTo>
                    <a:pt x="760675" y="729062"/>
                  </a:lnTo>
                  <a:lnTo>
                    <a:pt x="788945" y="694372"/>
                  </a:lnTo>
                  <a:lnTo>
                    <a:pt x="813603" y="656874"/>
                  </a:lnTo>
                  <a:lnTo>
                    <a:pt x="834379" y="616836"/>
                  </a:lnTo>
                  <a:lnTo>
                    <a:pt x="851005" y="574528"/>
                  </a:lnTo>
                  <a:lnTo>
                    <a:pt x="863214" y="530218"/>
                  </a:lnTo>
                  <a:lnTo>
                    <a:pt x="870735" y="484174"/>
                  </a:lnTo>
                  <a:lnTo>
                    <a:pt x="873302" y="436664"/>
                  </a:lnTo>
                  <a:lnTo>
                    <a:pt x="870735" y="389151"/>
                  </a:lnTo>
                  <a:lnTo>
                    <a:pt x="863214" y="343104"/>
                  </a:lnTo>
                  <a:lnTo>
                    <a:pt x="850981" y="298729"/>
                  </a:lnTo>
                  <a:lnTo>
                    <a:pt x="834379" y="256481"/>
                  </a:lnTo>
                  <a:lnTo>
                    <a:pt x="813603" y="216441"/>
                  </a:lnTo>
                  <a:lnTo>
                    <a:pt x="788945" y="178941"/>
                  </a:lnTo>
                  <a:lnTo>
                    <a:pt x="760675" y="144249"/>
                  </a:lnTo>
                  <a:lnTo>
                    <a:pt x="729060" y="112632"/>
                  </a:lnTo>
                  <a:lnTo>
                    <a:pt x="694369" y="84361"/>
                  </a:lnTo>
                  <a:lnTo>
                    <a:pt x="656870" y="59702"/>
                  </a:lnTo>
                  <a:lnTo>
                    <a:pt x="616831" y="38925"/>
                  </a:lnTo>
                  <a:lnTo>
                    <a:pt x="587165" y="27266"/>
                  </a:lnTo>
                  <a:close/>
                </a:path>
              </a:pathLst>
            </a:custGeom>
            <a:solidFill>
              <a:srgbClr val="FFDF7F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18" name="object 18"/>
            <p:cNvSpPr/>
            <p:nvPr/>
          </p:nvSpPr>
          <p:spPr>
            <a:xfrm>
              <a:off x="1301334" y="3087799"/>
              <a:ext cx="200025" cy="495300"/>
            </a:xfrm>
            <a:custGeom>
              <a:avLst/>
              <a:gdLst/>
              <a:ahLst/>
              <a:cxnLst/>
              <a:rect l="l" t="t" r="r" b="b"/>
              <a:pathLst>
                <a:path w="200025" h="495300">
                  <a:moveTo>
                    <a:pt x="199859" y="0"/>
                  </a:moveTo>
                  <a:lnTo>
                    <a:pt x="0" y="17678"/>
                  </a:lnTo>
                  <a:lnTo>
                    <a:pt x="0" y="87693"/>
                  </a:lnTo>
                  <a:lnTo>
                    <a:pt x="100609" y="87693"/>
                  </a:lnTo>
                  <a:lnTo>
                    <a:pt x="100609" y="494893"/>
                  </a:lnTo>
                  <a:lnTo>
                    <a:pt x="199859" y="494893"/>
                  </a:lnTo>
                  <a:lnTo>
                    <a:pt x="199859" y="0"/>
                  </a:lnTo>
                  <a:close/>
                </a:path>
              </a:pathLst>
            </a:custGeom>
            <a:solidFill>
              <a:srgbClr val="4971B8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5183096" y="4544567"/>
            <a:ext cx="873760" cy="873760"/>
            <a:chOff x="5183096" y="4544567"/>
            <a:chExt cx="873760" cy="873760"/>
          </a:xfrm>
        </p:grpSpPr>
        <p:sp>
          <p:nvSpPr>
            <p:cNvPr id="20" name="object 20"/>
            <p:cNvSpPr/>
            <p:nvPr/>
          </p:nvSpPr>
          <p:spPr>
            <a:xfrm>
              <a:off x="5183096" y="4544567"/>
              <a:ext cx="873760" cy="873760"/>
            </a:xfrm>
            <a:custGeom>
              <a:avLst/>
              <a:gdLst/>
              <a:ahLst/>
              <a:cxnLst/>
              <a:rect l="l" t="t" r="r" b="b"/>
              <a:pathLst>
                <a:path w="873760" h="873760">
                  <a:moveTo>
                    <a:pt x="436651" y="0"/>
                  </a:moveTo>
                  <a:lnTo>
                    <a:pt x="389139" y="2567"/>
                  </a:lnTo>
                  <a:lnTo>
                    <a:pt x="343092" y="10089"/>
                  </a:lnTo>
                  <a:lnTo>
                    <a:pt x="298780" y="22298"/>
                  </a:lnTo>
                  <a:lnTo>
                    <a:pt x="256470" y="38925"/>
                  </a:lnTo>
                  <a:lnTo>
                    <a:pt x="216432" y="59702"/>
                  </a:lnTo>
                  <a:lnTo>
                    <a:pt x="178933" y="84361"/>
                  </a:lnTo>
                  <a:lnTo>
                    <a:pt x="144242" y="112632"/>
                  </a:lnTo>
                  <a:lnTo>
                    <a:pt x="112627" y="144249"/>
                  </a:lnTo>
                  <a:lnTo>
                    <a:pt x="84356" y="178941"/>
                  </a:lnTo>
                  <a:lnTo>
                    <a:pt x="59699" y="216441"/>
                  </a:lnTo>
                  <a:lnTo>
                    <a:pt x="38923" y="256481"/>
                  </a:lnTo>
                  <a:lnTo>
                    <a:pt x="22296" y="298791"/>
                  </a:lnTo>
                  <a:lnTo>
                    <a:pt x="10088" y="343104"/>
                  </a:lnTo>
                  <a:lnTo>
                    <a:pt x="2566" y="389151"/>
                  </a:lnTo>
                  <a:lnTo>
                    <a:pt x="0" y="436664"/>
                  </a:lnTo>
                  <a:lnTo>
                    <a:pt x="2566" y="484174"/>
                  </a:lnTo>
                  <a:lnTo>
                    <a:pt x="10088" y="530218"/>
                  </a:lnTo>
                  <a:lnTo>
                    <a:pt x="22321" y="574590"/>
                  </a:lnTo>
                  <a:lnTo>
                    <a:pt x="38923" y="616836"/>
                  </a:lnTo>
                  <a:lnTo>
                    <a:pt x="59699" y="656874"/>
                  </a:lnTo>
                  <a:lnTo>
                    <a:pt x="84356" y="694372"/>
                  </a:lnTo>
                  <a:lnTo>
                    <a:pt x="112627" y="729062"/>
                  </a:lnTo>
                  <a:lnTo>
                    <a:pt x="144242" y="760676"/>
                  </a:lnTo>
                  <a:lnTo>
                    <a:pt x="178933" y="788946"/>
                  </a:lnTo>
                  <a:lnTo>
                    <a:pt x="216432" y="813603"/>
                  </a:lnTo>
                  <a:lnTo>
                    <a:pt x="256470" y="834379"/>
                  </a:lnTo>
                  <a:lnTo>
                    <a:pt x="298780" y="851005"/>
                  </a:lnTo>
                  <a:lnTo>
                    <a:pt x="343092" y="863214"/>
                  </a:lnTo>
                  <a:lnTo>
                    <a:pt x="389139" y="870735"/>
                  </a:lnTo>
                  <a:lnTo>
                    <a:pt x="436651" y="873302"/>
                  </a:lnTo>
                  <a:lnTo>
                    <a:pt x="484163" y="870735"/>
                  </a:lnTo>
                  <a:lnTo>
                    <a:pt x="530210" y="863214"/>
                  </a:lnTo>
                  <a:lnTo>
                    <a:pt x="574522" y="851005"/>
                  </a:lnTo>
                  <a:lnTo>
                    <a:pt x="587169" y="846035"/>
                  </a:lnTo>
                  <a:lnTo>
                    <a:pt x="436651" y="846035"/>
                  </a:lnTo>
                  <a:lnTo>
                    <a:pt x="388973" y="843276"/>
                  </a:lnTo>
                  <a:lnTo>
                    <a:pt x="342894" y="835205"/>
                  </a:lnTo>
                  <a:lnTo>
                    <a:pt x="298723" y="822132"/>
                  </a:lnTo>
                  <a:lnTo>
                    <a:pt x="256769" y="804366"/>
                  </a:lnTo>
                  <a:lnTo>
                    <a:pt x="217342" y="782216"/>
                  </a:lnTo>
                  <a:lnTo>
                    <a:pt x="180751" y="755992"/>
                  </a:lnTo>
                  <a:lnTo>
                    <a:pt x="147305" y="726003"/>
                  </a:lnTo>
                  <a:lnTo>
                    <a:pt x="117315" y="692559"/>
                  </a:lnTo>
                  <a:lnTo>
                    <a:pt x="91090" y="655969"/>
                  </a:lnTo>
                  <a:lnTo>
                    <a:pt x="68939" y="616543"/>
                  </a:lnTo>
                  <a:lnTo>
                    <a:pt x="51153" y="574528"/>
                  </a:lnTo>
                  <a:lnTo>
                    <a:pt x="38097" y="530419"/>
                  </a:lnTo>
                  <a:lnTo>
                    <a:pt x="30026" y="484341"/>
                  </a:lnTo>
                  <a:lnTo>
                    <a:pt x="27266" y="436664"/>
                  </a:lnTo>
                  <a:lnTo>
                    <a:pt x="30026" y="388984"/>
                  </a:lnTo>
                  <a:lnTo>
                    <a:pt x="38097" y="342902"/>
                  </a:lnTo>
                  <a:lnTo>
                    <a:pt x="51171" y="298729"/>
                  </a:lnTo>
                  <a:lnTo>
                    <a:pt x="68939" y="256774"/>
                  </a:lnTo>
                  <a:lnTo>
                    <a:pt x="91090" y="217345"/>
                  </a:lnTo>
                  <a:lnTo>
                    <a:pt x="117315" y="180753"/>
                  </a:lnTo>
                  <a:lnTo>
                    <a:pt x="147305" y="147307"/>
                  </a:lnTo>
                  <a:lnTo>
                    <a:pt x="180751" y="117316"/>
                  </a:lnTo>
                  <a:lnTo>
                    <a:pt x="217342" y="91090"/>
                  </a:lnTo>
                  <a:lnTo>
                    <a:pt x="256769" y="68939"/>
                  </a:lnTo>
                  <a:lnTo>
                    <a:pt x="298723" y="51171"/>
                  </a:lnTo>
                  <a:lnTo>
                    <a:pt x="342894" y="38097"/>
                  </a:lnTo>
                  <a:lnTo>
                    <a:pt x="388973" y="30026"/>
                  </a:lnTo>
                  <a:lnTo>
                    <a:pt x="436651" y="27266"/>
                  </a:lnTo>
                  <a:lnTo>
                    <a:pt x="587165" y="27266"/>
                  </a:lnTo>
                  <a:lnTo>
                    <a:pt x="574522" y="22298"/>
                  </a:lnTo>
                  <a:lnTo>
                    <a:pt x="530210" y="10089"/>
                  </a:lnTo>
                  <a:lnTo>
                    <a:pt x="484163" y="2567"/>
                  </a:lnTo>
                  <a:lnTo>
                    <a:pt x="436651" y="0"/>
                  </a:lnTo>
                  <a:close/>
                </a:path>
                <a:path w="873760" h="873760">
                  <a:moveTo>
                    <a:pt x="587165" y="27266"/>
                  </a:moveTo>
                  <a:lnTo>
                    <a:pt x="436651" y="27266"/>
                  </a:lnTo>
                  <a:lnTo>
                    <a:pt x="484331" y="30026"/>
                  </a:lnTo>
                  <a:lnTo>
                    <a:pt x="530412" y="38097"/>
                  </a:lnTo>
                  <a:lnTo>
                    <a:pt x="574585" y="51171"/>
                  </a:lnTo>
                  <a:lnTo>
                    <a:pt x="616541" y="68939"/>
                  </a:lnTo>
                  <a:lnTo>
                    <a:pt x="655970" y="91090"/>
                  </a:lnTo>
                  <a:lnTo>
                    <a:pt x="692562" y="117316"/>
                  </a:lnTo>
                  <a:lnTo>
                    <a:pt x="726008" y="147307"/>
                  </a:lnTo>
                  <a:lnTo>
                    <a:pt x="755998" y="180753"/>
                  </a:lnTo>
                  <a:lnTo>
                    <a:pt x="782224" y="217345"/>
                  </a:lnTo>
                  <a:lnTo>
                    <a:pt x="804376" y="256774"/>
                  </a:lnTo>
                  <a:lnTo>
                    <a:pt x="822161" y="298791"/>
                  </a:lnTo>
                  <a:lnTo>
                    <a:pt x="835217" y="342902"/>
                  </a:lnTo>
                  <a:lnTo>
                    <a:pt x="843289" y="388984"/>
                  </a:lnTo>
                  <a:lnTo>
                    <a:pt x="846048" y="436664"/>
                  </a:lnTo>
                  <a:lnTo>
                    <a:pt x="843289" y="484341"/>
                  </a:lnTo>
                  <a:lnTo>
                    <a:pt x="835217" y="530419"/>
                  </a:lnTo>
                  <a:lnTo>
                    <a:pt x="822143" y="574590"/>
                  </a:lnTo>
                  <a:lnTo>
                    <a:pt x="804376" y="616543"/>
                  </a:lnTo>
                  <a:lnTo>
                    <a:pt x="782224" y="655969"/>
                  </a:lnTo>
                  <a:lnTo>
                    <a:pt x="755998" y="692559"/>
                  </a:lnTo>
                  <a:lnTo>
                    <a:pt x="726008" y="726003"/>
                  </a:lnTo>
                  <a:lnTo>
                    <a:pt x="692562" y="755992"/>
                  </a:lnTo>
                  <a:lnTo>
                    <a:pt x="655970" y="782216"/>
                  </a:lnTo>
                  <a:lnTo>
                    <a:pt x="616541" y="804366"/>
                  </a:lnTo>
                  <a:lnTo>
                    <a:pt x="574585" y="822132"/>
                  </a:lnTo>
                  <a:lnTo>
                    <a:pt x="530412" y="835205"/>
                  </a:lnTo>
                  <a:lnTo>
                    <a:pt x="484331" y="843276"/>
                  </a:lnTo>
                  <a:lnTo>
                    <a:pt x="436651" y="846035"/>
                  </a:lnTo>
                  <a:lnTo>
                    <a:pt x="587169" y="846035"/>
                  </a:lnTo>
                  <a:lnTo>
                    <a:pt x="656870" y="813603"/>
                  </a:lnTo>
                  <a:lnTo>
                    <a:pt x="694369" y="788946"/>
                  </a:lnTo>
                  <a:lnTo>
                    <a:pt x="729060" y="760676"/>
                  </a:lnTo>
                  <a:lnTo>
                    <a:pt x="760675" y="729062"/>
                  </a:lnTo>
                  <a:lnTo>
                    <a:pt x="788945" y="694372"/>
                  </a:lnTo>
                  <a:lnTo>
                    <a:pt x="813603" y="656874"/>
                  </a:lnTo>
                  <a:lnTo>
                    <a:pt x="834379" y="616836"/>
                  </a:lnTo>
                  <a:lnTo>
                    <a:pt x="851005" y="574528"/>
                  </a:lnTo>
                  <a:lnTo>
                    <a:pt x="863214" y="530218"/>
                  </a:lnTo>
                  <a:lnTo>
                    <a:pt x="870735" y="484174"/>
                  </a:lnTo>
                  <a:lnTo>
                    <a:pt x="873302" y="436664"/>
                  </a:lnTo>
                  <a:lnTo>
                    <a:pt x="870735" y="389151"/>
                  </a:lnTo>
                  <a:lnTo>
                    <a:pt x="863214" y="343104"/>
                  </a:lnTo>
                  <a:lnTo>
                    <a:pt x="850981" y="298729"/>
                  </a:lnTo>
                  <a:lnTo>
                    <a:pt x="834379" y="256481"/>
                  </a:lnTo>
                  <a:lnTo>
                    <a:pt x="813603" y="216441"/>
                  </a:lnTo>
                  <a:lnTo>
                    <a:pt x="788945" y="178941"/>
                  </a:lnTo>
                  <a:lnTo>
                    <a:pt x="760675" y="144249"/>
                  </a:lnTo>
                  <a:lnTo>
                    <a:pt x="729060" y="112632"/>
                  </a:lnTo>
                  <a:lnTo>
                    <a:pt x="694369" y="84361"/>
                  </a:lnTo>
                  <a:lnTo>
                    <a:pt x="656870" y="59702"/>
                  </a:lnTo>
                  <a:lnTo>
                    <a:pt x="616831" y="38925"/>
                  </a:lnTo>
                  <a:lnTo>
                    <a:pt x="587165" y="27266"/>
                  </a:lnTo>
                  <a:close/>
                </a:path>
              </a:pathLst>
            </a:custGeom>
            <a:solidFill>
              <a:srgbClr val="FFDF7F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1" name="object 21"/>
            <p:cNvSpPr/>
            <p:nvPr/>
          </p:nvSpPr>
          <p:spPr>
            <a:xfrm>
              <a:off x="5453214" y="4741965"/>
              <a:ext cx="349885" cy="495300"/>
            </a:xfrm>
            <a:custGeom>
              <a:avLst/>
              <a:gdLst/>
              <a:ahLst/>
              <a:cxnLst/>
              <a:rect l="l" t="t" r="r" b="b"/>
              <a:pathLst>
                <a:path w="349885" h="495300">
                  <a:moveTo>
                    <a:pt x="349758" y="0"/>
                  </a:moveTo>
                  <a:lnTo>
                    <a:pt x="0" y="0"/>
                  </a:lnTo>
                  <a:lnTo>
                    <a:pt x="0" y="76479"/>
                  </a:lnTo>
                  <a:lnTo>
                    <a:pt x="254241" y="76479"/>
                  </a:lnTo>
                  <a:lnTo>
                    <a:pt x="222866" y="115638"/>
                  </a:lnTo>
                  <a:lnTo>
                    <a:pt x="195016" y="156649"/>
                  </a:lnTo>
                  <a:lnTo>
                    <a:pt x="170693" y="199510"/>
                  </a:lnTo>
                  <a:lnTo>
                    <a:pt x="149898" y="244221"/>
                  </a:lnTo>
                  <a:lnTo>
                    <a:pt x="132516" y="290962"/>
                  </a:lnTo>
                  <a:lnTo>
                    <a:pt x="118452" y="339937"/>
                  </a:lnTo>
                  <a:lnTo>
                    <a:pt x="107703" y="391146"/>
                  </a:lnTo>
                  <a:lnTo>
                    <a:pt x="100266" y="444588"/>
                  </a:lnTo>
                  <a:lnTo>
                    <a:pt x="95516" y="494893"/>
                  </a:lnTo>
                  <a:lnTo>
                    <a:pt x="194767" y="494893"/>
                  </a:lnTo>
                  <a:lnTo>
                    <a:pt x="199517" y="444588"/>
                  </a:lnTo>
                  <a:lnTo>
                    <a:pt x="206834" y="389739"/>
                  </a:lnTo>
                  <a:lnTo>
                    <a:pt x="216214" y="339051"/>
                  </a:lnTo>
                  <a:lnTo>
                    <a:pt x="227656" y="292527"/>
                  </a:lnTo>
                  <a:lnTo>
                    <a:pt x="241160" y="250164"/>
                  </a:lnTo>
                  <a:lnTo>
                    <a:pt x="258848" y="209099"/>
                  </a:lnTo>
                  <a:lnTo>
                    <a:pt x="282843" y="166465"/>
                  </a:lnTo>
                  <a:lnTo>
                    <a:pt x="313146" y="122259"/>
                  </a:lnTo>
                  <a:lnTo>
                    <a:pt x="349758" y="76479"/>
                  </a:lnTo>
                  <a:lnTo>
                    <a:pt x="349758" y="0"/>
                  </a:lnTo>
                  <a:close/>
                </a:path>
              </a:pathLst>
            </a:custGeom>
            <a:solidFill>
              <a:srgbClr val="4971B8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22" name="object 22"/>
          <p:cNvGrpSpPr/>
          <p:nvPr/>
        </p:nvGrpSpPr>
        <p:grpSpPr>
          <a:xfrm>
            <a:off x="3087593" y="2898597"/>
            <a:ext cx="873760" cy="873760"/>
            <a:chOff x="3087593" y="2898597"/>
            <a:chExt cx="873760" cy="873760"/>
          </a:xfrm>
        </p:grpSpPr>
        <p:sp>
          <p:nvSpPr>
            <p:cNvPr id="23" name="object 23"/>
            <p:cNvSpPr/>
            <p:nvPr/>
          </p:nvSpPr>
          <p:spPr>
            <a:xfrm>
              <a:off x="3087593" y="2898597"/>
              <a:ext cx="873760" cy="873760"/>
            </a:xfrm>
            <a:custGeom>
              <a:avLst/>
              <a:gdLst/>
              <a:ahLst/>
              <a:cxnLst/>
              <a:rect l="l" t="t" r="r" b="b"/>
              <a:pathLst>
                <a:path w="873760" h="873760">
                  <a:moveTo>
                    <a:pt x="436651" y="0"/>
                  </a:moveTo>
                  <a:lnTo>
                    <a:pt x="389139" y="2567"/>
                  </a:lnTo>
                  <a:lnTo>
                    <a:pt x="343092" y="10089"/>
                  </a:lnTo>
                  <a:lnTo>
                    <a:pt x="298780" y="22298"/>
                  </a:lnTo>
                  <a:lnTo>
                    <a:pt x="256470" y="38925"/>
                  </a:lnTo>
                  <a:lnTo>
                    <a:pt x="216432" y="59702"/>
                  </a:lnTo>
                  <a:lnTo>
                    <a:pt x="178933" y="84361"/>
                  </a:lnTo>
                  <a:lnTo>
                    <a:pt x="144242" y="112632"/>
                  </a:lnTo>
                  <a:lnTo>
                    <a:pt x="112627" y="144249"/>
                  </a:lnTo>
                  <a:lnTo>
                    <a:pt x="84356" y="178941"/>
                  </a:lnTo>
                  <a:lnTo>
                    <a:pt x="59699" y="216441"/>
                  </a:lnTo>
                  <a:lnTo>
                    <a:pt x="38923" y="256481"/>
                  </a:lnTo>
                  <a:lnTo>
                    <a:pt x="22296" y="298791"/>
                  </a:lnTo>
                  <a:lnTo>
                    <a:pt x="10088" y="343104"/>
                  </a:lnTo>
                  <a:lnTo>
                    <a:pt x="2566" y="389151"/>
                  </a:lnTo>
                  <a:lnTo>
                    <a:pt x="0" y="436664"/>
                  </a:lnTo>
                  <a:lnTo>
                    <a:pt x="2566" y="484174"/>
                  </a:lnTo>
                  <a:lnTo>
                    <a:pt x="10088" y="530218"/>
                  </a:lnTo>
                  <a:lnTo>
                    <a:pt x="22321" y="574590"/>
                  </a:lnTo>
                  <a:lnTo>
                    <a:pt x="38923" y="616836"/>
                  </a:lnTo>
                  <a:lnTo>
                    <a:pt x="59699" y="656874"/>
                  </a:lnTo>
                  <a:lnTo>
                    <a:pt x="84356" y="694372"/>
                  </a:lnTo>
                  <a:lnTo>
                    <a:pt x="112627" y="729062"/>
                  </a:lnTo>
                  <a:lnTo>
                    <a:pt x="144242" y="760676"/>
                  </a:lnTo>
                  <a:lnTo>
                    <a:pt x="178933" y="788946"/>
                  </a:lnTo>
                  <a:lnTo>
                    <a:pt x="216432" y="813603"/>
                  </a:lnTo>
                  <a:lnTo>
                    <a:pt x="256470" y="834379"/>
                  </a:lnTo>
                  <a:lnTo>
                    <a:pt x="298780" y="851005"/>
                  </a:lnTo>
                  <a:lnTo>
                    <a:pt x="343092" y="863214"/>
                  </a:lnTo>
                  <a:lnTo>
                    <a:pt x="389139" y="870735"/>
                  </a:lnTo>
                  <a:lnTo>
                    <a:pt x="436651" y="873302"/>
                  </a:lnTo>
                  <a:lnTo>
                    <a:pt x="484163" y="870735"/>
                  </a:lnTo>
                  <a:lnTo>
                    <a:pt x="530210" y="863214"/>
                  </a:lnTo>
                  <a:lnTo>
                    <a:pt x="574522" y="851005"/>
                  </a:lnTo>
                  <a:lnTo>
                    <a:pt x="587169" y="846035"/>
                  </a:lnTo>
                  <a:lnTo>
                    <a:pt x="436651" y="846035"/>
                  </a:lnTo>
                  <a:lnTo>
                    <a:pt x="388973" y="843276"/>
                  </a:lnTo>
                  <a:lnTo>
                    <a:pt x="342894" y="835205"/>
                  </a:lnTo>
                  <a:lnTo>
                    <a:pt x="298723" y="822132"/>
                  </a:lnTo>
                  <a:lnTo>
                    <a:pt x="256769" y="804366"/>
                  </a:lnTo>
                  <a:lnTo>
                    <a:pt x="217342" y="782216"/>
                  </a:lnTo>
                  <a:lnTo>
                    <a:pt x="180751" y="755992"/>
                  </a:lnTo>
                  <a:lnTo>
                    <a:pt x="147305" y="726003"/>
                  </a:lnTo>
                  <a:lnTo>
                    <a:pt x="117315" y="692559"/>
                  </a:lnTo>
                  <a:lnTo>
                    <a:pt x="91090" y="655969"/>
                  </a:lnTo>
                  <a:lnTo>
                    <a:pt x="68939" y="616543"/>
                  </a:lnTo>
                  <a:lnTo>
                    <a:pt x="51153" y="574528"/>
                  </a:lnTo>
                  <a:lnTo>
                    <a:pt x="38097" y="530419"/>
                  </a:lnTo>
                  <a:lnTo>
                    <a:pt x="30026" y="484341"/>
                  </a:lnTo>
                  <a:lnTo>
                    <a:pt x="27266" y="436664"/>
                  </a:lnTo>
                  <a:lnTo>
                    <a:pt x="30026" y="388984"/>
                  </a:lnTo>
                  <a:lnTo>
                    <a:pt x="38097" y="342902"/>
                  </a:lnTo>
                  <a:lnTo>
                    <a:pt x="51171" y="298729"/>
                  </a:lnTo>
                  <a:lnTo>
                    <a:pt x="68939" y="256774"/>
                  </a:lnTo>
                  <a:lnTo>
                    <a:pt x="91090" y="217345"/>
                  </a:lnTo>
                  <a:lnTo>
                    <a:pt x="117315" y="180753"/>
                  </a:lnTo>
                  <a:lnTo>
                    <a:pt x="147305" y="147307"/>
                  </a:lnTo>
                  <a:lnTo>
                    <a:pt x="180751" y="117316"/>
                  </a:lnTo>
                  <a:lnTo>
                    <a:pt x="217342" y="91090"/>
                  </a:lnTo>
                  <a:lnTo>
                    <a:pt x="256769" y="68939"/>
                  </a:lnTo>
                  <a:lnTo>
                    <a:pt x="298723" y="51171"/>
                  </a:lnTo>
                  <a:lnTo>
                    <a:pt x="342894" y="38097"/>
                  </a:lnTo>
                  <a:lnTo>
                    <a:pt x="388973" y="30026"/>
                  </a:lnTo>
                  <a:lnTo>
                    <a:pt x="436651" y="27266"/>
                  </a:lnTo>
                  <a:lnTo>
                    <a:pt x="587165" y="27266"/>
                  </a:lnTo>
                  <a:lnTo>
                    <a:pt x="574522" y="22298"/>
                  </a:lnTo>
                  <a:lnTo>
                    <a:pt x="530210" y="10089"/>
                  </a:lnTo>
                  <a:lnTo>
                    <a:pt x="484163" y="2567"/>
                  </a:lnTo>
                  <a:lnTo>
                    <a:pt x="436651" y="0"/>
                  </a:lnTo>
                  <a:close/>
                </a:path>
                <a:path w="873760" h="873760">
                  <a:moveTo>
                    <a:pt x="587165" y="27266"/>
                  </a:moveTo>
                  <a:lnTo>
                    <a:pt x="436651" y="27266"/>
                  </a:lnTo>
                  <a:lnTo>
                    <a:pt x="484331" y="30026"/>
                  </a:lnTo>
                  <a:lnTo>
                    <a:pt x="530412" y="38097"/>
                  </a:lnTo>
                  <a:lnTo>
                    <a:pt x="574585" y="51171"/>
                  </a:lnTo>
                  <a:lnTo>
                    <a:pt x="616541" y="68939"/>
                  </a:lnTo>
                  <a:lnTo>
                    <a:pt x="655970" y="91090"/>
                  </a:lnTo>
                  <a:lnTo>
                    <a:pt x="692562" y="117316"/>
                  </a:lnTo>
                  <a:lnTo>
                    <a:pt x="726008" y="147307"/>
                  </a:lnTo>
                  <a:lnTo>
                    <a:pt x="755998" y="180753"/>
                  </a:lnTo>
                  <a:lnTo>
                    <a:pt x="782224" y="217345"/>
                  </a:lnTo>
                  <a:lnTo>
                    <a:pt x="804376" y="256774"/>
                  </a:lnTo>
                  <a:lnTo>
                    <a:pt x="822161" y="298791"/>
                  </a:lnTo>
                  <a:lnTo>
                    <a:pt x="835217" y="342902"/>
                  </a:lnTo>
                  <a:lnTo>
                    <a:pt x="843289" y="388984"/>
                  </a:lnTo>
                  <a:lnTo>
                    <a:pt x="846048" y="436664"/>
                  </a:lnTo>
                  <a:lnTo>
                    <a:pt x="843289" y="484341"/>
                  </a:lnTo>
                  <a:lnTo>
                    <a:pt x="835217" y="530419"/>
                  </a:lnTo>
                  <a:lnTo>
                    <a:pt x="822143" y="574590"/>
                  </a:lnTo>
                  <a:lnTo>
                    <a:pt x="804376" y="616543"/>
                  </a:lnTo>
                  <a:lnTo>
                    <a:pt x="782224" y="655969"/>
                  </a:lnTo>
                  <a:lnTo>
                    <a:pt x="755998" y="692559"/>
                  </a:lnTo>
                  <a:lnTo>
                    <a:pt x="726008" y="726003"/>
                  </a:lnTo>
                  <a:lnTo>
                    <a:pt x="692562" y="755992"/>
                  </a:lnTo>
                  <a:lnTo>
                    <a:pt x="655970" y="782216"/>
                  </a:lnTo>
                  <a:lnTo>
                    <a:pt x="616541" y="804366"/>
                  </a:lnTo>
                  <a:lnTo>
                    <a:pt x="574585" y="822132"/>
                  </a:lnTo>
                  <a:lnTo>
                    <a:pt x="530412" y="835205"/>
                  </a:lnTo>
                  <a:lnTo>
                    <a:pt x="484331" y="843276"/>
                  </a:lnTo>
                  <a:lnTo>
                    <a:pt x="436651" y="846035"/>
                  </a:lnTo>
                  <a:lnTo>
                    <a:pt x="587169" y="846035"/>
                  </a:lnTo>
                  <a:lnTo>
                    <a:pt x="656870" y="813603"/>
                  </a:lnTo>
                  <a:lnTo>
                    <a:pt x="694369" y="788946"/>
                  </a:lnTo>
                  <a:lnTo>
                    <a:pt x="729060" y="760676"/>
                  </a:lnTo>
                  <a:lnTo>
                    <a:pt x="760675" y="729062"/>
                  </a:lnTo>
                  <a:lnTo>
                    <a:pt x="788945" y="694372"/>
                  </a:lnTo>
                  <a:lnTo>
                    <a:pt x="813603" y="656874"/>
                  </a:lnTo>
                  <a:lnTo>
                    <a:pt x="834379" y="616836"/>
                  </a:lnTo>
                  <a:lnTo>
                    <a:pt x="851005" y="574528"/>
                  </a:lnTo>
                  <a:lnTo>
                    <a:pt x="863214" y="530218"/>
                  </a:lnTo>
                  <a:lnTo>
                    <a:pt x="870735" y="484174"/>
                  </a:lnTo>
                  <a:lnTo>
                    <a:pt x="873302" y="436664"/>
                  </a:lnTo>
                  <a:lnTo>
                    <a:pt x="870735" y="389151"/>
                  </a:lnTo>
                  <a:lnTo>
                    <a:pt x="863214" y="343104"/>
                  </a:lnTo>
                  <a:lnTo>
                    <a:pt x="850981" y="298729"/>
                  </a:lnTo>
                  <a:lnTo>
                    <a:pt x="834379" y="256481"/>
                  </a:lnTo>
                  <a:lnTo>
                    <a:pt x="813603" y="216441"/>
                  </a:lnTo>
                  <a:lnTo>
                    <a:pt x="788945" y="178941"/>
                  </a:lnTo>
                  <a:lnTo>
                    <a:pt x="760675" y="144249"/>
                  </a:lnTo>
                  <a:lnTo>
                    <a:pt x="729060" y="112632"/>
                  </a:lnTo>
                  <a:lnTo>
                    <a:pt x="694369" y="84361"/>
                  </a:lnTo>
                  <a:lnTo>
                    <a:pt x="656870" y="59702"/>
                  </a:lnTo>
                  <a:lnTo>
                    <a:pt x="616831" y="38925"/>
                  </a:lnTo>
                  <a:lnTo>
                    <a:pt x="587165" y="27266"/>
                  </a:lnTo>
                  <a:close/>
                </a:path>
              </a:pathLst>
            </a:custGeom>
            <a:solidFill>
              <a:srgbClr val="FFDF7F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4" name="object 24"/>
            <p:cNvSpPr/>
            <p:nvPr/>
          </p:nvSpPr>
          <p:spPr>
            <a:xfrm>
              <a:off x="3351441" y="3066785"/>
              <a:ext cx="346075" cy="502284"/>
            </a:xfrm>
            <a:custGeom>
              <a:avLst/>
              <a:gdLst/>
              <a:ahLst/>
              <a:cxnLst/>
              <a:rect l="l" t="t" r="r" b="b"/>
              <a:pathLst>
                <a:path w="346075" h="502285">
                  <a:moveTo>
                    <a:pt x="167233" y="0"/>
                  </a:moveTo>
                  <a:lnTo>
                    <a:pt x="97682" y="11599"/>
                  </a:lnTo>
                  <a:lnTo>
                    <a:pt x="44018" y="46393"/>
                  </a:lnTo>
                  <a:lnTo>
                    <a:pt x="10155" y="97934"/>
                  </a:lnTo>
                  <a:lnTo>
                    <a:pt x="0" y="159753"/>
                  </a:lnTo>
                  <a:lnTo>
                    <a:pt x="685" y="161785"/>
                  </a:lnTo>
                  <a:lnTo>
                    <a:pt x="97218" y="161785"/>
                  </a:lnTo>
                  <a:lnTo>
                    <a:pt x="98333" y="143378"/>
                  </a:lnTo>
                  <a:lnTo>
                    <a:pt x="101677" y="126904"/>
                  </a:lnTo>
                  <a:lnTo>
                    <a:pt x="125015" y="89573"/>
                  </a:lnTo>
                  <a:lnTo>
                    <a:pt x="167233" y="76479"/>
                  </a:lnTo>
                  <a:lnTo>
                    <a:pt x="181813" y="77722"/>
                  </a:lnTo>
                  <a:lnTo>
                    <a:pt x="222351" y="107010"/>
                  </a:lnTo>
                  <a:lnTo>
                    <a:pt x="231813" y="147510"/>
                  </a:lnTo>
                  <a:lnTo>
                    <a:pt x="230898" y="159480"/>
                  </a:lnTo>
                  <a:lnTo>
                    <a:pt x="217195" y="198323"/>
                  </a:lnTo>
                  <a:lnTo>
                    <a:pt x="184000" y="246350"/>
                  </a:lnTo>
                  <a:lnTo>
                    <a:pt x="7823" y="437108"/>
                  </a:lnTo>
                  <a:lnTo>
                    <a:pt x="7823" y="502030"/>
                  </a:lnTo>
                  <a:lnTo>
                    <a:pt x="345681" y="502030"/>
                  </a:lnTo>
                  <a:lnTo>
                    <a:pt x="345681" y="425551"/>
                  </a:lnTo>
                  <a:lnTo>
                    <a:pt x="137667" y="425551"/>
                  </a:lnTo>
                  <a:lnTo>
                    <a:pt x="136982" y="423862"/>
                  </a:lnTo>
                  <a:lnTo>
                    <a:pt x="225018" y="328002"/>
                  </a:lnTo>
                  <a:lnTo>
                    <a:pt x="251388" y="298720"/>
                  </a:lnTo>
                  <a:lnTo>
                    <a:pt x="292093" y="249005"/>
                  </a:lnTo>
                  <a:lnTo>
                    <a:pt x="317202" y="209193"/>
                  </a:lnTo>
                  <a:lnTo>
                    <a:pt x="329523" y="167817"/>
                  </a:lnTo>
                  <a:lnTo>
                    <a:pt x="331063" y="145821"/>
                  </a:lnTo>
                  <a:lnTo>
                    <a:pt x="328332" y="114333"/>
                  </a:lnTo>
                  <a:lnTo>
                    <a:pt x="306492" y="61307"/>
                  </a:lnTo>
                  <a:lnTo>
                    <a:pt x="263499" y="22368"/>
                  </a:lnTo>
                  <a:lnTo>
                    <a:pt x="203424" y="2485"/>
                  </a:lnTo>
                  <a:lnTo>
                    <a:pt x="167233" y="0"/>
                  </a:lnTo>
                  <a:close/>
                </a:path>
              </a:pathLst>
            </a:custGeom>
            <a:solidFill>
              <a:srgbClr val="4971B8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25" name="object 25"/>
          <p:cNvGrpSpPr/>
          <p:nvPr/>
        </p:nvGrpSpPr>
        <p:grpSpPr>
          <a:xfrm>
            <a:off x="7278596" y="2898597"/>
            <a:ext cx="873760" cy="873760"/>
            <a:chOff x="7278596" y="2898597"/>
            <a:chExt cx="873760" cy="873760"/>
          </a:xfrm>
        </p:grpSpPr>
        <p:sp>
          <p:nvSpPr>
            <p:cNvPr id="26" name="object 26"/>
            <p:cNvSpPr/>
            <p:nvPr/>
          </p:nvSpPr>
          <p:spPr>
            <a:xfrm>
              <a:off x="7278596" y="2898597"/>
              <a:ext cx="873760" cy="873760"/>
            </a:xfrm>
            <a:custGeom>
              <a:avLst/>
              <a:gdLst/>
              <a:ahLst/>
              <a:cxnLst/>
              <a:rect l="l" t="t" r="r" b="b"/>
              <a:pathLst>
                <a:path w="873759" h="873760">
                  <a:moveTo>
                    <a:pt x="436651" y="0"/>
                  </a:moveTo>
                  <a:lnTo>
                    <a:pt x="389139" y="2567"/>
                  </a:lnTo>
                  <a:lnTo>
                    <a:pt x="343092" y="10089"/>
                  </a:lnTo>
                  <a:lnTo>
                    <a:pt x="298780" y="22298"/>
                  </a:lnTo>
                  <a:lnTo>
                    <a:pt x="256470" y="38925"/>
                  </a:lnTo>
                  <a:lnTo>
                    <a:pt x="216432" y="59702"/>
                  </a:lnTo>
                  <a:lnTo>
                    <a:pt x="178933" y="84361"/>
                  </a:lnTo>
                  <a:lnTo>
                    <a:pt x="144242" y="112632"/>
                  </a:lnTo>
                  <a:lnTo>
                    <a:pt x="112627" y="144249"/>
                  </a:lnTo>
                  <a:lnTo>
                    <a:pt x="84356" y="178941"/>
                  </a:lnTo>
                  <a:lnTo>
                    <a:pt x="59699" y="216441"/>
                  </a:lnTo>
                  <a:lnTo>
                    <a:pt x="38923" y="256481"/>
                  </a:lnTo>
                  <a:lnTo>
                    <a:pt x="22296" y="298791"/>
                  </a:lnTo>
                  <a:lnTo>
                    <a:pt x="10088" y="343104"/>
                  </a:lnTo>
                  <a:lnTo>
                    <a:pt x="2566" y="389151"/>
                  </a:lnTo>
                  <a:lnTo>
                    <a:pt x="0" y="436664"/>
                  </a:lnTo>
                  <a:lnTo>
                    <a:pt x="2566" y="484174"/>
                  </a:lnTo>
                  <a:lnTo>
                    <a:pt x="10088" y="530218"/>
                  </a:lnTo>
                  <a:lnTo>
                    <a:pt x="22321" y="574590"/>
                  </a:lnTo>
                  <a:lnTo>
                    <a:pt x="38923" y="616836"/>
                  </a:lnTo>
                  <a:lnTo>
                    <a:pt x="59699" y="656874"/>
                  </a:lnTo>
                  <a:lnTo>
                    <a:pt x="84356" y="694372"/>
                  </a:lnTo>
                  <a:lnTo>
                    <a:pt x="112627" y="729062"/>
                  </a:lnTo>
                  <a:lnTo>
                    <a:pt x="144242" y="760676"/>
                  </a:lnTo>
                  <a:lnTo>
                    <a:pt x="178933" y="788946"/>
                  </a:lnTo>
                  <a:lnTo>
                    <a:pt x="216432" y="813603"/>
                  </a:lnTo>
                  <a:lnTo>
                    <a:pt x="256470" y="834379"/>
                  </a:lnTo>
                  <a:lnTo>
                    <a:pt x="298780" y="851005"/>
                  </a:lnTo>
                  <a:lnTo>
                    <a:pt x="343092" y="863214"/>
                  </a:lnTo>
                  <a:lnTo>
                    <a:pt x="389139" y="870735"/>
                  </a:lnTo>
                  <a:lnTo>
                    <a:pt x="436651" y="873302"/>
                  </a:lnTo>
                  <a:lnTo>
                    <a:pt x="484163" y="870735"/>
                  </a:lnTo>
                  <a:lnTo>
                    <a:pt x="530210" y="863214"/>
                  </a:lnTo>
                  <a:lnTo>
                    <a:pt x="574522" y="851005"/>
                  </a:lnTo>
                  <a:lnTo>
                    <a:pt x="587169" y="846035"/>
                  </a:lnTo>
                  <a:lnTo>
                    <a:pt x="436651" y="846035"/>
                  </a:lnTo>
                  <a:lnTo>
                    <a:pt x="388973" y="843276"/>
                  </a:lnTo>
                  <a:lnTo>
                    <a:pt x="342894" y="835205"/>
                  </a:lnTo>
                  <a:lnTo>
                    <a:pt x="298723" y="822132"/>
                  </a:lnTo>
                  <a:lnTo>
                    <a:pt x="256769" y="804366"/>
                  </a:lnTo>
                  <a:lnTo>
                    <a:pt x="217342" y="782216"/>
                  </a:lnTo>
                  <a:lnTo>
                    <a:pt x="180751" y="755992"/>
                  </a:lnTo>
                  <a:lnTo>
                    <a:pt x="147305" y="726003"/>
                  </a:lnTo>
                  <a:lnTo>
                    <a:pt x="117315" y="692559"/>
                  </a:lnTo>
                  <a:lnTo>
                    <a:pt x="91090" y="655969"/>
                  </a:lnTo>
                  <a:lnTo>
                    <a:pt x="68939" y="616543"/>
                  </a:lnTo>
                  <a:lnTo>
                    <a:pt x="51153" y="574528"/>
                  </a:lnTo>
                  <a:lnTo>
                    <a:pt x="38097" y="530419"/>
                  </a:lnTo>
                  <a:lnTo>
                    <a:pt x="30026" y="484341"/>
                  </a:lnTo>
                  <a:lnTo>
                    <a:pt x="27266" y="436664"/>
                  </a:lnTo>
                  <a:lnTo>
                    <a:pt x="30026" y="388984"/>
                  </a:lnTo>
                  <a:lnTo>
                    <a:pt x="38097" y="342902"/>
                  </a:lnTo>
                  <a:lnTo>
                    <a:pt x="51171" y="298729"/>
                  </a:lnTo>
                  <a:lnTo>
                    <a:pt x="68939" y="256774"/>
                  </a:lnTo>
                  <a:lnTo>
                    <a:pt x="91090" y="217345"/>
                  </a:lnTo>
                  <a:lnTo>
                    <a:pt x="117315" y="180753"/>
                  </a:lnTo>
                  <a:lnTo>
                    <a:pt x="147305" y="147307"/>
                  </a:lnTo>
                  <a:lnTo>
                    <a:pt x="180751" y="117316"/>
                  </a:lnTo>
                  <a:lnTo>
                    <a:pt x="217342" y="91090"/>
                  </a:lnTo>
                  <a:lnTo>
                    <a:pt x="256769" y="68939"/>
                  </a:lnTo>
                  <a:lnTo>
                    <a:pt x="298723" y="51171"/>
                  </a:lnTo>
                  <a:lnTo>
                    <a:pt x="342894" y="38097"/>
                  </a:lnTo>
                  <a:lnTo>
                    <a:pt x="388973" y="30026"/>
                  </a:lnTo>
                  <a:lnTo>
                    <a:pt x="436651" y="27266"/>
                  </a:lnTo>
                  <a:lnTo>
                    <a:pt x="587165" y="27266"/>
                  </a:lnTo>
                  <a:lnTo>
                    <a:pt x="574522" y="22298"/>
                  </a:lnTo>
                  <a:lnTo>
                    <a:pt x="530210" y="10089"/>
                  </a:lnTo>
                  <a:lnTo>
                    <a:pt x="484163" y="2567"/>
                  </a:lnTo>
                  <a:lnTo>
                    <a:pt x="436651" y="0"/>
                  </a:lnTo>
                  <a:close/>
                </a:path>
                <a:path w="873759" h="873760">
                  <a:moveTo>
                    <a:pt x="587165" y="27266"/>
                  </a:moveTo>
                  <a:lnTo>
                    <a:pt x="436651" y="27266"/>
                  </a:lnTo>
                  <a:lnTo>
                    <a:pt x="484331" y="30026"/>
                  </a:lnTo>
                  <a:lnTo>
                    <a:pt x="530412" y="38097"/>
                  </a:lnTo>
                  <a:lnTo>
                    <a:pt x="574585" y="51171"/>
                  </a:lnTo>
                  <a:lnTo>
                    <a:pt x="616541" y="68939"/>
                  </a:lnTo>
                  <a:lnTo>
                    <a:pt x="655970" y="91090"/>
                  </a:lnTo>
                  <a:lnTo>
                    <a:pt x="692562" y="117316"/>
                  </a:lnTo>
                  <a:lnTo>
                    <a:pt x="726008" y="147307"/>
                  </a:lnTo>
                  <a:lnTo>
                    <a:pt x="755998" y="180753"/>
                  </a:lnTo>
                  <a:lnTo>
                    <a:pt x="782224" y="217345"/>
                  </a:lnTo>
                  <a:lnTo>
                    <a:pt x="804376" y="256774"/>
                  </a:lnTo>
                  <a:lnTo>
                    <a:pt x="822161" y="298791"/>
                  </a:lnTo>
                  <a:lnTo>
                    <a:pt x="835217" y="342902"/>
                  </a:lnTo>
                  <a:lnTo>
                    <a:pt x="843289" y="388984"/>
                  </a:lnTo>
                  <a:lnTo>
                    <a:pt x="846048" y="436664"/>
                  </a:lnTo>
                  <a:lnTo>
                    <a:pt x="843289" y="484341"/>
                  </a:lnTo>
                  <a:lnTo>
                    <a:pt x="835217" y="530419"/>
                  </a:lnTo>
                  <a:lnTo>
                    <a:pt x="822143" y="574590"/>
                  </a:lnTo>
                  <a:lnTo>
                    <a:pt x="804376" y="616543"/>
                  </a:lnTo>
                  <a:lnTo>
                    <a:pt x="782224" y="655969"/>
                  </a:lnTo>
                  <a:lnTo>
                    <a:pt x="755998" y="692559"/>
                  </a:lnTo>
                  <a:lnTo>
                    <a:pt x="726008" y="726003"/>
                  </a:lnTo>
                  <a:lnTo>
                    <a:pt x="692562" y="755992"/>
                  </a:lnTo>
                  <a:lnTo>
                    <a:pt x="655970" y="782216"/>
                  </a:lnTo>
                  <a:lnTo>
                    <a:pt x="616541" y="804366"/>
                  </a:lnTo>
                  <a:lnTo>
                    <a:pt x="574585" y="822132"/>
                  </a:lnTo>
                  <a:lnTo>
                    <a:pt x="530412" y="835205"/>
                  </a:lnTo>
                  <a:lnTo>
                    <a:pt x="484331" y="843276"/>
                  </a:lnTo>
                  <a:lnTo>
                    <a:pt x="436651" y="846035"/>
                  </a:lnTo>
                  <a:lnTo>
                    <a:pt x="587169" y="846035"/>
                  </a:lnTo>
                  <a:lnTo>
                    <a:pt x="656870" y="813603"/>
                  </a:lnTo>
                  <a:lnTo>
                    <a:pt x="694369" y="788946"/>
                  </a:lnTo>
                  <a:lnTo>
                    <a:pt x="729060" y="760676"/>
                  </a:lnTo>
                  <a:lnTo>
                    <a:pt x="760675" y="729062"/>
                  </a:lnTo>
                  <a:lnTo>
                    <a:pt x="788945" y="694372"/>
                  </a:lnTo>
                  <a:lnTo>
                    <a:pt x="813603" y="656874"/>
                  </a:lnTo>
                  <a:lnTo>
                    <a:pt x="834379" y="616836"/>
                  </a:lnTo>
                  <a:lnTo>
                    <a:pt x="851005" y="574528"/>
                  </a:lnTo>
                  <a:lnTo>
                    <a:pt x="863214" y="530218"/>
                  </a:lnTo>
                  <a:lnTo>
                    <a:pt x="870735" y="484174"/>
                  </a:lnTo>
                  <a:lnTo>
                    <a:pt x="873302" y="436664"/>
                  </a:lnTo>
                  <a:lnTo>
                    <a:pt x="870735" y="389151"/>
                  </a:lnTo>
                  <a:lnTo>
                    <a:pt x="863214" y="343104"/>
                  </a:lnTo>
                  <a:lnTo>
                    <a:pt x="850981" y="298729"/>
                  </a:lnTo>
                  <a:lnTo>
                    <a:pt x="834379" y="256481"/>
                  </a:lnTo>
                  <a:lnTo>
                    <a:pt x="813603" y="216441"/>
                  </a:lnTo>
                  <a:lnTo>
                    <a:pt x="788945" y="178941"/>
                  </a:lnTo>
                  <a:lnTo>
                    <a:pt x="760675" y="144249"/>
                  </a:lnTo>
                  <a:lnTo>
                    <a:pt x="729060" y="112632"/>
                  </a:lnTo>
                  <a:lnTo>
                    <a:pt x="694369" y="84361"/>
                  </a:lnTo>
                  <a:lnTo>
                    <a:pt x="656870" y="59702"/>
                  </a:lnTo>
                  <a:lnTo>
                    <a:pt x="616831" y="38925"/>
                  </a:lnTo>
                  <a:lnTo>
                    <a:pt x="587165" y="27266"/>
                  </a:lnTo>
                  <a:close/>
                </a:path>
              </a:pathLst>
            </a:custGeom>
            <a:solidFill>
              <a:srgbClr val="FFDF7F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27" name="object 27"/>
            <p:cNvSpPr/>
            <p:nvPr/>
          </p:nvSpPr>
          <p:spPr>
            <a:xfrm>
              <a:off x="7498052" y="3077917"/>
              <a:ext cx="361315" cy="495300"/>
            </a:xfrm>
            <a:custGeom>
              <a:avLst/>
              <a:gdLst/>
              <a:ahLst/>
              <a:cxnLst/>
              <a:rect l="l" t="t" r="r" b="b"/>
              <a:pathLst>
                <a:path w="361315" h="495300">
                  <a:moveTo>
                    <a:pt x="305231" y="387489"/>
                  </a:moveTo>
                  <a:lnTo>
                    <a:pt x="206324" y="387489"/>
                  </a:lnTo>
                  <a:lnTo>
                    <a:pt x="206324" y="494893"/>
                  </a:lnTo>
                  <a:lnTo>
                    <a:pt x="305231" y="494893"/>
                  </a:lnTo>
                  <a:lnTo>
                    <a:pt x="305231" y="387489"/>
                  </a:lnTo>
                  <a:close/>
                </a:path>
                <a:path w="361315" h="495300">
                  <a:moveTo>
                    <a:pt x="305231" y="0"/>
                  </a:moveTo>
                  <a:lnTo>
                    <a:pt x="205308" y="0"/>
                  </a:lnTo>
                  <a:lnTo>
                    <a:pt x="0" y="328002"/>
                  </a:lnTo>
                  <a:lnTo>
                    <a:pt x="4419" y="387489"/>
                  </a:lnTo>
                  <a:lnTo>
                    <a:pt x="361314" y="387489"/>
                  </a:lnTo>
                  <a:lnTo>
                    <a:pt x="361314" y="311010"/>
                  </a:lnTo>
                  <a:lnTo>
                    <a:pt x="92455" y="311010"/>
                  </a:lnTo>
                  <a:lnTo>
                    <a:pt x="196468" y="145846"/>
                  </a:lnTo>
                  <a:lnTo>
                    <a:pt x="204279" y="131876"/>
                  </a:lnTo>
                  <a:lnTo>
                    <a:pt x="305231" y="131876"/>
                  </a:lnTo>
                  <a:lnTo>
                    <a:pt x="305231" y="0"/>
                  </a:lnTo>
                  <a:close/>
                </a:path>
                <a:path w="361315" h="495300">
                  <a:moveTo>
                    <a:pt x="305231" y="131876"/>
                  </a:moveTo>
                  <a:lnTo>
                    <a:pt x="204279" y="131876"/>
                  </a:lnTo>
                  <a:lnTo>
                    <a:pt x="206324" y="132562"/>
                  </a:lnTo>
                  <a:lnTo>
                    <a:pt x="206324" y="311010"/>
                  </a:lnTo>
                  <a:lnTo>
                    <a:pt x="305231" y="311010"/>
                  </a:lnTo>
                  <a:lnTo>
                    <a:pt x="305231" y="131876"/>
                  </a:lnTo>
                  <a:close/>
                </a:path>
              </a:pathLst>
            </a:custGeom>
            <a:solidFill>
              <a:srgbClr val="4971B8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28" name="object 28"/>
          <p:cNvGrpSpPr/>
          <p:nvPr/>
        </p:nvGrpSpPr>
        <p:grpSpPr>
          <a:xfrm>
            <a:off x="992093" y="4544567"/>
            <a:ext cx="873760" cy="873760"/>
            <a:chOff x="992093" y="4544567"/>
            <a:chExt cx="873760" cy="873760"/>
          </a:xfrm>
        </p:grpSpPr>
        <p:sp>
          <p:nvSpPr>
            <p:cNvPr id="29" name="object 29"/>
            <p:cNvSpPr/>
            <p:nvPr/>
          </p:nvSpPr>
          <p:spPr>
            <a:xfrm>
              <a:off x="992093" y="4544567"/>
              <a:ext cx="873760" cy="873760"/>
            </a:xfrm>
            <a:custGeom>
              <a:avLst/>
              <a:gdLst/>
              <a:ahLst/>
              <a:cxnLst/>
              <a:rect l="l" t="t" r="r" b="b"/>
              <a:pathLst>
                <a:path w="873760" h="873760">
                  <a:moveTo>
                    <a:pt x="436651" y="0"/>
                  </a:moveTo>
                  <a:lnTo>
                    <a:pt x="389139" y="2567"/>
                  </a:lnTo>
                  <a:lnTo>
                    <a:pt x="343092" y="10089"/>
                  </a:lnTo>
                  <a:lnTo>
                    <a:pt x="298780" y="22298"/>
                  </a:lnTo>
                  <a:lnTo>
                    <a:pt x="256470" y="38925"/>
                  </a:lnTo>
                  <a:lnTo>
                    <a:pt x="216432" y="59702"/>
                  </a:lnTo>
                  <a:lnTo>
                    <a:pt x="178933" y="84361"/>
                  </a:lnTo>
                  <a:lnTo>
                    <a:pt x="144242" y="112632"/>
                  </a:lnTo>
                  <a:lnTo>
                    <a:pt x="112627" y="144249"/>
                  </a:lnTo>
                  <a:lnTo>
                    <a:pt x="84356" y="178941"/>
                  </a:lnTo>
                  <a:lnTo>
                    <a:pt x="59699" y="216441"/>
                  </a:lnTo>
                  <a:lnTo>
                    <a:pt x="38923" y="256481"/>
                  </a:lnTo>
                  <a:lnTo>
                    <a:pt x="22296" y="298791"/>
                  </a:lnTo>
                  <a:lnTo>
                    <a:pt x="10088" y="343104"/>
                  </a:lnTo>
                  <a:lnTo>
                    <a:pt x="2566" y="389151"/>
                  </a:lnTo>
                  <a:lnTo>
                    <a:pt x="0" y="436664"/>
                  </a:lnTo>
                  <a:lnTo>
                    <a:pt x="2566" y="484174"/>
                  </a:lnTo>
                  <a:lnTo>
                    <a:pt x="10088" y="530218"/>
                  </a:lnTo>
                  <a:lnTo>
                    <a:pt x="22321" y="574590"/>
                  </a:lnTo>
                  <a:lnTo>
                    <a:pt x="38923" y="616836"/>
                  </a:lnTo>
                  <a:lnTo>
                    <a:pt x="59699" y="656874"/>
                  </a:lnTo>
                  <a:lnTo>
                    <a:pt x="84356" y="694372"/>
                  </a:lnTo>
                  <a:lnTo>
                    <a:pt x="112627" y="729062"/>
                  </a:lnTo>
                  <a:lnTo>
                    <a:pt x="144242" y="760676"/>
                  </a:lnTo>
                  <a:lnTo>
                    <a:pt x="178933" y="788946"/>
                  </a:lnTo>
                  <a:lnTo>
                    <a:pt x="216432" y="813603"/>
                  </a:lnTo>
                  <a:lnTo>
                    <a:pt x="256470" y="834379"/>
                  </a:lnTo>
                  <a:lnTo>
                    <a:pt x="298780" y="851005"/>
                  </a:lnTo>
                  <a:lnTo>
                    <a:pt x="343092" y="863214"/>
                  </a:lnTo>
                  <a:lnTo>
                    <a:pt x="389139" y="870735"/>
                  </a:lnTo>
                  <a:lnTo>
                    <a:pt x="436651" y="873302"/>
                  </a:lnTo>
                  <a:lnTo>
                    <a:pt x="484163" y="870735"/>
                  </a:lnTo>
                  <a:lnTo>
                    <a:pt x="530210" y="863214"/>
                  </a:lnTo>
                  <a:lnTo>
                    <a:pt x="574522" y="851005"/>
                  </a:lnTo>
                  <a:lnTo>
                    <a:pt x="587169" y="846035"/>
                  </a:lnTo>
                  <a:lnTo>
                    <a:pt x="436651" y="846035"/>
                  </a:lnTo>
                  <a:lnTo>
                    <a:pt x="388973" y="843276"/>
                  </a:lnTo>
                  <a:lnTo>
                    <a:pt x="342894" y="835205"/>
                  </a:lnTo>
                  <a:lnTo>
                    <a:pt x="298723" y="822132"/>
                  </a:lnTo>
                  <a:lnTo>
                    <a:pt x="256769" y="804366"/>
                  </a:lnTo>
                  <a:lnTo>
                    <a:pt x="217342" y="782216"/>
                  </a:lnTo>
                  <a:lnTo>
                    <a:pt x="180751" y="755992"/>
                  </a:lnTo>
                  <a:lnTo>
                    <a:pt x="147305" y="726003"/>
                  </a:lnTo>
                  <a:lnTo>
                    <a:pt x="117315" y="692559"/>
                  </a:lnTo>
                  <a:lnTo>
                    <a:pt x="91090" y="655969"/>
                  </a:lnTo>
                  <a:lnTo>
                    <a:pt x="68939" y="616543"/>
                  </a:lnTo>
                  <a:lnTo>
                    <a:pt x="51153" y="574528"/>
                  </a:lnTo>
                  <a:lnTo>
                    <a:pt x="38097" y="530419"/>
                  </a:lnTo>
                  <a:lnTo>
                    <a:pt x="30026" y="484341"/>
                  </a:lnTo>
                  <a:lnTo>
                    <a:pt x="27266" y="436664"/>
                  </a:lnTo>
                  <a:lnTo>
                    <a:pt x="30026" y="388984"/>
                  </a:lnTo>
                  <a:lnTo>
                    <a:pt x="38097" y="342902"/>
                  </a:lnTo>
                  <a:lnTo>
                    <a:pt x="51171" y="298729"/>
                  </a:lnTo>
                  <a:lnTo>
                    <a:pt x="68939" y="256774"/>
                  </a:lnTo>
                  <a:lnTo>
                    <a:pt x="91090" y="217345"/>
                  </a:lnTo>
                  <a:lnTo>
                    <a:pt x="117315" y="180753"/>
                  </a:lnTo>
                  <a:lnTo>
                    <a:pt x="147305" y="147307"/>
                  </a:lnTo>
                  <a:lnTo>
                    <a:pt x="180751" y="117316"/>
                  </a:lnTo>
                  <a:lnTo>
                    <a:pt x="217342" y="91090"/>
                  </a:lnTo>
                  <a:lnTo>
                    <a:pt x="256769" y="68939"/>
                  </a:lnTo>
                  <a:lnTo>
                    <a:pt x="298723" y="51171"/>
                  </a:lnTo>
                  <a:lnTo>
                    <a:pt x="342894" y="38097"/>
                  </a:lnTo>
                  <a:lnTo>
                    <a:pt x="388973" y="30026"/>
                  </a:lnTo>
                  <a:lnTo>
                    <a:pt x="436651" y="27266"/>
                  </a:lnTo>
                  <a:lnTo>
                    <a:pt x="587165" y="27266"/>
                  </a:lnTo>
                  <a:lnTo>
                    <a:pt x="574522" y="22298"/>
                  </a:lnTo>
                  <a:lnTo>
                    <a:pt x="530210" y="10089"/>
                  </a:lnTo>
                  <a:lnTo>
                    <a:pt x="484163" y="2567"/>
                  </a:lnTo>
                  <a:lnTo>
                    <a:pt x="436651" y="0"/>
                  </a:lnTo>
                  <a:close/>
                </a:path>
                <a:path w="873760" h="873760">
                  <a:moveTo>
                    <a:pt x="587165" y="27266"/>
                  </a:moveTo>
                  <a:lnTo>
                    <a:pt x="436651" y="27266"/>
                  </a:lnTo>
                  <a:lnTo>
                    <a:pt x="484331" y="30026"/>
                  </a:lnTo>
                  <a:lnTo>
                    <a:pt x="530412" y="38097"/>
                  </a:lnTo>
                  <a:lnTo>
                    <a:pt x="574585" y="51171"/>
                  </a:lnTo>
                  <a:lnTo>
                    <a:pt x="616541" y="68939"/>
                  </a:lnTo>
                  <a:lnTo>
                    <a:pt x="655970" y="91090"/>
                  </a:lnTo>
                  <a:lnTo>
                    <a:pt x="692562" y="117316"/>
                  </a:lnTo>
                  <a:lnTo>
                    <a:pt x="726008" y="147307"/>
                  </a:lnTo>
                  <a:lnTo>
                    <a:pt x="755998" y="180753"/>
                  </a:lnTo>
                  <a:lnTo>
                    <a:pt x="782224" y="217345"/>
                  </a:lnTo>
                  <a:lnTo>
                    <a:pt x="804376" y="256774"/>
                  </a:lnTo>
                  <a:lnTo>
                    <a:pt x="822161" y="298791"/>
                  </a:lnTo>
                  <a:lnTo>
                    <a:pt x="835217" y="342902"/>
                  </a:lnTo>
                  <a:lnTo>
                    <a:pt x="843289" y="388984"/>
                  </a:lnTo>
                  <a:lnTo>
                    <a:pt x="846048" y="436664"/>
                  </a:lnTo>
                  <a:lnTo>
                    <a:pt x="843289" y="484341"/>
                  </a:lnTo>
                  <a:lnTo>
                    <a:pt x="835217" y="530419"/>
                  </a:lnTo>
                  <a:lnTo>
                    <a:pt x="822143" y="574590"/>
                  </a:lnTo>
                  <a:lnTo>
                    <a:pt x="804376" y="616543"/>
                  </a:lnTo>
                  <a:lnTo>
                    <a:pt x="782224" y="655969"/>
                  </a:lnTo>
                  <a:lnTo>
                    <a:pt x="755998" y="692559"/>
                  </a:lnTo>
                  <a:lnTo>
                    <a:pt x="726008" y="726003"/>
                  </a:lnTo>
                  <a:lnTo>
                    <a:pt x="692562" y="755992"/>
                  </a:lnTo>
                  <a:lnTo>
                    <a:pt x="655970" y="782216"/>
                  </a:lnTo>
                  <a:lnTo>
                    <a:pt x="616541" y="804366"/>
                  </a:lnTo>
                  <a:lnTo>
                    <a:pt x="574585" y="822132"/>
                  </a:lnTo>
                  <a:lnTo>
                    <a:pt x="530412" y="835205"/>
                  </a:lnTo>
                  <a:lnTo>
                    <a:pt x="484331" y="843276"/>
                  </a:lnTo>
                  <a:lnTo>
                    <a:pt x="436651" y="846035"/>
                  </a:lnTo>
                  <a:lnTo>
                    <a:pt x="587169" y="846035"/>
                  </a:lnTo>
                  <a:lnTo>
                    <a:pt x="656870" y="813603"/>
                  </a:lnTo>
                  <a:lnTo>
                    <a:pt x="694369" y="788946"/>
                  </a:lnTo>
                  <a:lnTo>
                    <a:pt x="729060" y="760676"/>
                  </a:lnTo>
                  <a:lnTo>
                    <a:pt x="760675" y="729062"/>
                  </a:lnTo>
                  <a:lnTo>
                    <a:pt x="788945" y="694372"/>
                  </a:lnTo>
                  <a:lnTo>
                    <a:pt x="813603" y="656874"/>
                  </a:lnTo>
                  <a:lnTo>
                    <a:pt x="834379" y="616836"/>
                  </a:lnTo>
                  <a:lnTo>
                    <a:pt x="851005" y="574528"/>
                  </a:lnTo>
                  <a:lnTo>
                    <a:pt x="863214" y="530218"/>
                  </a:lnTo>
                  <a:lnTo>
                    <a:pt x="870735" y="484174"/>
                  </a:lnTo>
                  <a:lnTo>
                    <a:pt x="873302" y="436664"/>
                  </a:lnTo>
                  <a:lnTo>
                    <a:pt x="870735" y="389151"/>
                  </a:lnTo>
                  <a:lnTo>
                    <a:pt x="863214" y="343104"/>
                  </a:lnTo>
                  <a:lnTo>
                    <a:pt x="850981" y="298729"/>
                  </a:lnTo>
                  <a:lnTo>
                    <a:pt x="834379" y="256481"/>
                  </a:lnTo>
                  <a:lnTo>
                    <a:pt x="813603" y="216441"/>
                  </a:lnTo>
                  <a:lnTo>
                    <a:pt x="788945" y="178941"/>
                  </a:lnTo>
                  <a:lnTo>
                    <a:pt x="760675" y="144249"/>
                  </a:lnTo>
                  <a:lnTo>
                    <a:pt x="729060" y="112632"/>
                  </a:lnTo>
                  <a:lnTo>
                    <a:pt x="694369" y="84361"/>
                  </a:lnTo>
                  <a:lnTo>
                    <a:pt x="656870" y="59702"/>
                  </a:lnTo>
                  <a:lnTo>
                    <a:pt x="616831" y="38925"/>
                  </a:lnTo>
                  <a:lnTo>
                    <a:pt x="587165" y="27266"/>
                  </a:lnTo>
                  <a:close/>
                </a:path>
              </a:pathLst>
            </a:custGeom>
            <a:solidFill>
              <a:srgbClr val="FFDF7F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0" name="object 30"/>
            <p:cNvSpPr/>
            <p:nvPr/>
          </p:nvSpPr>
          <p:spPr>
            <a:xfrm>
              <a:off x="1263389" y="4723890"/>
              <a:ext cx="330835" cy="502284"/>
            </a:xfrm>
            <a:custGeom>
              <a:avLst/>
              <a:gdLst/>
              <a:ahLst/>
              <a:cxnLst/>
              <a:rect l="l" t="t" r="r" b="b"/>
              <a:pathLst>
                <a:path w="330834" h="502285">
                  <a:moveTo>
                    <a:pt x="313385" y="0"/>
                  </a:moveTo>
                  <a:lnTo>
                    <a:pt x="37388" y="0"/>
                  </a:lnTo>
                  <a:lnTo>
                    <a:pt x="8839" y="275653"/>
                  </a:lnTo>
                  <a:lnTo>
                    <a:pt x="96189" y="281431"/>
                  </a:lnTo>
                  <a:lnTo>
                    <a:pt x="99959" y="272895"/>
                  </a:lnTo>
                  <a:lnTo>
                    <a:pt x="104813" y="265290"/>
                  </a:lnTo>
                  <a:lnTo>
                    <a:pt x="148015" y="243000"/>
                  </a:lnTo>
                  <a:lnTo>
                    <a:pt x="161455" y="242341"/>
                  </a:lnTo>
                  <a:lnTo>
                    <a:pt x="177726" y="243953"/>
                  </a:lnTo>
                  <a:lnTo>
                    <a:pt x="213791" y="268122"/>
                  </a:lnTo>
                  <a:lnTo>
                    <a:pt x="230365" y="316349"/>
                  </a:lnTo>
                  <a:lnTo>
                    <a:pt x="231470" y="336664"/>
                  </a:lnTo>
                  <a:lnTo>
                    <a:pt x="230439" y="355563"/>
                  </a:lnTo>
                  <a:lnTo>
                    <a:pt x="214985" y="400951"/>
                  </a:lnTo>
                  <a:lnTo>
                    <a:pt x="180027" y="424015"/>
                  </a:lnTo>
                  <a:lnTo>
                    <a:pt x="163829" y="425551"/>
                  </a:lnTo>
                  <a:lnTo>
                    <a:pt x="149426" y="424394"/>
                  </a:lnTo>
                  <a:lnTo>
                    <a:pt x="114884" y="407022"/>
                  </a:lnTo>
                  <a:lnTo>
                    <a:pt x="97358" y="371108"/>
                  </a:lnTo>
                  <a:lnTo>
                    <a:pt x="96189" y="355523"/>
                  </a:lnTo>
                  <a:lnTo>
                    <a:pt x="673" y="360286"/>
                  </a:lnTo>
                  <a:lnTo>
                    <a:pt x="10868" y="420287"/>
                  </a:lnTo>
                  <a:lnTo>
                    <a:pt x="46901" y="464642"/>
                  </a:lnTo>
                  <a:lnTo>
                    <a:pt x="100441" y="492685"/>
                  </a:lnTo>
                  <a:lnTo>
                    <a:pt x="163829" y="502031"/>
                  </a:lnTo>
                  <a:lnTo>
                    <a:pt x="201905" y="499078"/>
                  </a:lnTo>
                  <a:lnTo>
                    <a:pt x="263851" y="475450"/>
                  </a:lnTo>
                  <a:lnTo>
                    <a:pt x="306530" y="429650"/>
                  </a:lnTo>
                  <a:lnTo>
                    <a:pt x="328032" y="370338"/>
                  </a:lnTo>
                  <a:lnTo>
                    <a:pt x="330720" y="336156"/>
                  </a:lnTo>
                  <a:lnTo>
                    <a:pt x="328267" y="298897"/>
                  </a:lnTo>
                  <a:lnTo>
                    <a:pt x="308641" y="237376"/>
                  </a:lnTo>
                  <a:lnTo>
                    <a:pt x="269826" y="193847"/>
                  </a:lnTo>
                  <a:lnTo>
                    <a:pt x="214505" y="172263"/>
                  </a:lnTo>
                  <a:lnTo>
                    <a:pt x="180822" y="169951"/>
                  </a:lnTo>
                  <a:lnTo>
                    <a:pt x="169352" y="170513"/>
                  </a:lnTo>
                  <a:lnTo>
                    <a:pt x="128671" y="180449"/>
                  </a:lnTo>
                  <a:lnTo>
                    <a:pt x="105028" y="193738"/>
                  </a:lnTo>
                  <a:lnTo>
                    <a:pt x="118617" y="79527"/>
                  </a:lnTo>
                  <a:lnTo>
                    <a:pt x="313385" y="79527"/>
                  </a:lnTo>
                  <a:lnTo>
                    <a:pt x="313385" y="0"/>
                  </a:lnTo>
                  <a:close/>
                </a:path>
              </a:pathLst>
            </a:custGeom>
            <a:solidFill>
              <a:srgbClr val="4971B8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31" name="object 31"/>
          <p:cNvGrpSpPr/>
          <p:nvPr/>
        </p:nvGrpSpPr>
        <p:grpSpPr>
          <a:xfrm>
            <a:off x="7278597" y="4544567"/>
            <a:ext cx="873760" cy="873760"/>
            <a:chOff x="7278597" y="4544567"/>
            <a:chExt cx="873760" cy="873760"/>
          </a:xfrm>
        </p:grpSpPr>
        <p:sp>
          <p:nvSpPr>
            <p:cNvPr id="32" name="object 32"/>
            <p:cNvSpPr/>
            <p:nvPr/>
          </p:nvSpPr>
          <p:spPr>
            <a:xfrm>
              <a:off x="7278597" y="4544567"/>
              <a:ext cx="873760" cy="873760"/>
            </a:xfrm>
            <a:custGeom>
              <a:avLst/>
              <a:gdLst/>
              <a:ahLst/>
              <a:cxnLst/>
              <a:rect l="l" t="t" r="r" b="b"/>
              <a:pathLst>
                <a:path w="873759" h="873760">
                  <a:moveTo>
                    <a:pt x="436651" y="0"/>
                  </a:moveTo>
                  <a:lnTo>
                    <a:pt x="389139" y="2567"/>
                  </a:lnTo>
                  <a:lnTo>
                    <a:pt x="343092" y="10089"/>
                  </a:lnTo>
                  <a:lnTo>
                    <a:pt x="298780" y="22298"/>
                  </a:lnTo>
                  <a:lnTo>
                    <a:pt x="256470" y="38925"/>
                  </a:lnTo>
                  <a:lnTo>
                    <a:pt x="216432" y="59702"/>
                  </a:lnTo>
                  <a:lnTo>
                    <a:pt x="178933" y="84361"/>
                  </a:lnTo>
                  <a:lnTo>
                    <a:pt x="144242" y="112632"/>
                  </a:lnTo>
                  <a:lnTo>
                    <a:pt x="112627" y="144249"/>
                  </a:lnTo>
                  <a:lnTo>
                    <a:pt x="84356" y="178941"/>
                  </a:lnTo>
                  <a:lnTo>
                    <a:pt x="59699" y="216441"/>
                  </a:lnTo>
                  <a:lnTo>
                    <a:pt x="38923" y="256481"/>
                  </a:lnTo>
                  <a:lnTo>
                    <a:pt x="22296" y="298791"/>
                  </a:lnTo>
                  <a:lnTo>
                    <a:pt x="10088" y="343104"/>
                  </a:lnTo>
                  <a:lnTo>
                    <a:pt x="2566" y="389151"/>
                  </a:lnTo>
                  <a:lnTo>
                    <a:pt x="0" y="436664"/>
                  </a:lnTo>
                  <a:lnTo>
                    <a:pt x="2566" y="484174"/>
                  </a:lnTo>
                  <a:lnTo>
                    <a:pt x="10088" y="530218"/>
                  </a:lnTo>
                  <a:lnTo>
                    <a:pt x="22321" y="574590"/>
                  </a:lnTo>
                  <a:lnTo>
                    <a:pt x="38923" y="616836"/>
                  </a:lnTo>
                  <a:lnTo>
                    <a:pt x="59699" y="656874"/>
                  </a:lnTo>
                  <a:lnTo>
                    <a:pt x="84356" y="694372"/>
                  </a:lnTo>
                  <a:lnTo>
                    <a:pt x="112627" y="729062"/>
                  </a:lnTo>
                  <a:lnTo>
                    <a:pt x="144242" y="760676"/>
                  </a:lnTo>
                  <a:lnTo>
                    <a:pt x="178933" y="788946"/>
                  </a:lnTo>
                  <a:lnTo>
                    <a:pt x="216432" y="813603"/>
                  </a:lnTo>
                  <a:lnTo>
                    <a:pt x="256470" y="834379"/>
                  </a:lnTo>
                  <a:lnTo>
                    <a:pt x="298780" y="851005"/>
                  </a:lnTo>
                  <a:lnTo>
                    <a:pt x="343092" y="863214"/>
                  </a:lnTo>
                  <a:lnTo>
                    <a:pt x="389139" y="870735"/>
                  </a:lnTo>
                  <a:lnTo>
                    <a:pt x="436651" y="873302"/>
                  </a:lnTo>
                  <a:lnTo>
                    <a:pt x="484163" y="870735"/>
                  </a:lnTo>
                  <a:lnTo>
                    <a:pt x="530210" y="863214"/>
                  </a:lnTo>
                  <a:lnTo>
                    <a:pt x="574522" y="851005"/>
                  </a:lnTo>
                  <a:lnTo>
                    <a:pt x="587169" y="846035"/>
                  </a:lnTo>
                  <a:lnTo>
                    <a:pt x="436651" y="846035"/>
                  </a:lnTo>
                  <a:lnTo>
                    <a:pt x="388973" y="843276"/>
                  </a:lnTo>
                  <a:lnTo>
                    <a:pt x="342894" y="835205"/>
                  </a:lnTo>
                  <a:lnTo>
                    <a:pt x="298723" y="822132"/>
                  </a:lnTo>
                  <a:lnTo>
                    <a:pt x="256769" y="804366"/>
                  </a:lnTo>
                  <a:lnTo>
                    <a:pt x="217342" y="782216"/>
                  </a:lnTo>
                  <a:lnTo>
                    <a:pt x="180751" y="755992"/>
                  </a:lnTo>
                  <a:lnTo>
                    <a:pt x="147305" y="726003"/>
                  </a:lnTo>
                  <a:lnTo>
                    <a:pt x="117315" y="692559"/>
                  </a:lnTo>
                  <a:lnTo>
                    <a:pt x="91090" y="655969"/>
                  </a:lnTo>
                  <a:lnTo>
                    <a:pt x="68939" y="616543"/>
                  </a:lnTo>
                  <a:lnTo>
                    <a:pt x="51153" y="574528"/>
                  </a:lnTo>
                  <a:lnTo>
                    <a:pt x="38097" y="530419"/>
                  </a:lnTo>
                  <a:lnTo>
                    <a:pt x="30026" y="484341"/>
                  </a:lnTo>
                  <a:lnTo>
                    <a:pt x="27266" y="436664"/>
                  </a:lnTo>
                  <a:lnTo>
                    <a:pt x="30026" y="388984"/>
                  </a:lnTo>
                  <a:lnTo>
                    <a:pt x="38097" y="342902"/>
                  </a:lnTo>
                  <a:lnTo>
                    <a:pt x="51171" y="298729"/>
                  </a:lnTo>
                  <a:lnTo>
                    <a:pt x="68939" y="256774"/>
                  </a:lnTo>
                  <a:lnTo>
                    <a:pt x="91090" y="217345"/>
                  </a:lnTo>
                  <a:lnTo>
                    <a:pt x="117315" y="180753"/>
                  </a:lnTo>
                  <a:lnTo>
                    <a:pt x="147305" y="147307"/>
                  </a:lnTo>
                  <a:lnTo>
                    <a:pt x="180751" y="117316"/>
                  </a:lnTo>
                  <a:lnTo>
                    <a:pt x="217342" y="91090"/>
                  </a:lnTo>
                  <a:lnTo>
                    <a:pt x="256769" y="68939"/>
                  </a:lnTo>
                  <a:lnTo>
                    <a:pt x="298723" y="51171"/>
                  </a:lnTo>
                  <a:lnTo>
                    <a:pt x="342894" y="38097"/>
                  </a:lnTo>
                  <a:lnTo>
                    <a:pt x="388973" y="30026"/>
                  </a:lnTo>
                  <a:lnTo>
                    <a:pt x="436651" y="27266"/>
                  </a:lnTo>
                  <a:lnTo>
                    <a:pt x="587165" y="27266"/>
                  </a:lnTo>
                  <a:lnTo>
                    <a:pt x="574522" y="22298"/>
                  </a:lnTo>
                  <a:lnTo>
                    <a:pt x="530210" y="10089"/>
                  </a:lnTo>
                  <a:lnTo>
                    <a:pt x="484163" y="2567"/>
                  </a:lnTo>
                  <a:lnTo>
                    <a:pt x="436651" y="0"/>
                  </a:lnTo>
                  <a:close/>
                </a:path>
                <a:path w="873759" h="873760">
                  <a:moveTo>
                    <a:pt x="587165" y="27266"/>
                  </a:moveTo>
                  <a:lnTo>
                    <a:pt x="436651" y="27266"/>
                  </a:lnTo>
                  <a:lnTo>
                    <a:pt x="484331" y="30026"/>
                  </a:lnTo>
                  <a:lnTo>
                    <a:pt x="530412" y="38097"/>
                  </a:lnTo>
                  <a:lnTo>
                    <a:pt x="574585" y="51171"/>
                  </a:lnTo>
                  <a:lnTo>
                    <a:pt x="616541" y="68939"/>
                  </a:lnTo>
                  <a:lnTo>
                    <a:pt x="655970" y="91090"/>
                  </a:lnTo>
                  <a:lnTo>
                    <a:pt x="692562" y="117316"/>
                  </a:lnTo>
                  <a:lnTo>
                    <a:pt x="726008" y="147307"/>
                  </a:lnTo>
                  <a:lnTo>
                    <a:pt x="755998" y="180753"/>
                  </a:lnTo>
                  <a:lnTo>
                    <a:pt x="782224" y="217345"/>
                  </a:lnTo>
                  <a:lnTo>
                    <a:pt x="804376" y="256774"/>
                  </a:lnTo>
                  <a:lnTo>
                    <a:pt x="822161" y="298791"/>
                  </a:lnTo>
                  <a:lnTo>
                    <a:pt x="835217" y="342902"/>
                  </a:lnTo>
                  <a:lnTo>
                    <a:pt x="843289" y="388984"/>
                  </a:lnTo>
                  <a:lnTo>
                    <a:pt x="846048" y="436664"/>
                  </a:lnTo>
                  <a:lnTo>
                    <a:pt x="843289" y="484341"/>
                  </a:lnTo>
                  <a:lnTo>
                    <a:pt x="835217" y="530419"/>
                  </a:lnTo>
                  <a:lnTo>
                    <a:pt x="822143" y="574590"/>
                  </a:lnTo>
                  <a:lnTo>
                    <a:pt x="804376" y="616543"/>
                  </a:lnTo>
                  <a:lnTo>
                    <a:pt x="782224" y="655969"/>
                  </a:lnTo>
                  <a:lnTo>
                    <a:pt x="755998" y="692559"/>
                  </a:lnTo>
                  <a:lnTo>
                    <a:pt x="726008" y="726003"/>
                  </a:lnTo>
                  <a:lnTo>
                    <a:pt x="692562" y="755992"/>
                  </a:lnTo>
                  <a:lnTo>
                    <a:pt x="655970" y="782216"/>
                  </a:lnTo>
                  <a:lnTo>
                    <a:pt x="616541" y="804366"/>
                  </a:lnTo>
                  <a:lnTo>
                    <a:pt x="574585" y="822132"/>
                  </a:lnTo>
                  <a:lnTo>
                    <a:pt x="530412" y="835205"/>
                  </a:lnTo>
                  <a:lnTo>
                    <a:pt x="484331" y="843276"/>
                  </a:lnTo>
                  <a:lnTo>
                    <a:pt x="436651" y="846035"/>
                  </a:lnTo>
                  <a:lnTo>
                    <a:pt x="587169" y="846035"/>
                  </a:lnTo>
                  <a:lnTo>
                    <a:pt x="656870" y="813603"/>
                  </a:lnTo>
                  <a:lnTo>
                    <a:pt x="694369" y="788946"/>
                  </a:lnTo>
                  <a:lnTo>
                    <a:pt x="729060" y="760676"/>
                  </a:lnTo>
                  <a:lnTo>
                    <a:pt x="760675" y="729062"/>
                  </a:lnTo>
                  <a:lnTo>
                    <a:pt x="788945" y="694372"/>
                  </a:lnTo>
                  <a:lnTo>
                    <a:pt x="813603" y="656874"/>
                  </a:lnTo>
                  <a:lnTo>
                    <a:pt x="834379" y="616836"/>
                  </a:lnTo>
                  <a:lnTo>
                    <a:pt x="851005" y="574528"/>
                  </a:lnTo>
                  <a:lnTo>
                    <a:pt x="863214" y="530218"/>
                  </a:lnTo>
                  <a:lnTo>
                    <a:pt x="870735" y="484174"/>
                  </a:lnTo>
                  <a:lnTo>
                    <a:pt x="873302" y="436664"/>
                  </a:lnTo>
                  <a:lnTo>
                    <a:pt x="870735" y="389151"/>
                  </a:lnTo>
                  <a:lnTo>
                    <a:pt x="863214" y="343104"/>
                  </a:lnTo>
                  <a:lnTo>
                    <a:pt x="850981" y="298729"/>
                  </a:lnTo>
                  <a:lnTo>
                    <a:pt x="834379" y="256481"/>
                  </a:lnTo>
                  <a:lnTo>
                    <a:pt x="813603" y="216441"/>
                  </a:lnTo>
                  <a:lnTo>
                    <a:pt x="788945" y="178941"/>
                  </a:lnTo>
                  <a:lnTo>
                    <a:pt x="760675" y="144249"/>
                  </a:lnTo>
                  <a:lnTo>
                    <a:pt x="729060" y="112632"/>
                  </a:lnTo>
                  <a:lnTo>
                    <a:pt x="694369" y="84361"/>
                  </a:lnTo>
                  <a:lnTo>
                    <a:pt x="656870" y="59702"/>
                  </a:lnTo>
                  <a:lnTo>
                    <a:pt x="616831" y="38925"/>
                  </a:lnTo>
                  <a:lnTo>
                    <a:pt x="587165" y="27266"/>
                  </a:lnTo>
                  <a:close/>
                </a:path>
              </a:pathLst>
            </a:custGeom>
            <a:solidFill>
              <a:srgbClr val="FFDF7F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3" name="object 33"/>
            <p:cNvSpPr/>
            <p:nvPr/>
          </p:nvSpPr>
          <p:spPr>
            <a:xfrm>
              <a:off x="7546488" y="4726636"/>
              <a:ext cx="337820" cy="509270"/>
            </a:xfrm>
            <a:custGeom>
              <a:avLst/>
              <a:gdLst/>
              <a:ahLst/>
              <a:cxnLst/>
              <a:rect l="l" t="t" r="r" b="b"/>
              <a:pathLst>
                <a:path w="337820" h="509270">
                  <a:moveTo>
                    <a:pt x="168592" y="0"/>
                  </a:moveTo>
                  <a:lnTo>
                    <a:pt x="104776" y="9048"/>
                  </a:lnTo>
                  <a:lnTo>
                    <a:pt x="54724" y="36194"/>
                  </a:lnTo>
                  <a:lnTo>
                    <a:pt x="22348" y="79827"/>
                  </a:lnTo>
                  <a:lnTo>
                    <a:pt x="11556" y="138328"/>
                  </a:lnTo>
                  <a:lnTo>
                    <a:pt x="12770" y="156323"/>
                  </a:lnTo>
                  <a:lnTo>
                    <a:pt x="30937" y="203758"/>
                  </a:lnTo>
                  <a:lnTo>
                    <a:pt x="68597" y="239359"/>
                  </a:lnTo>
                  <a:lnTo>
                    <a:pt x="84975" y="248119"/>
                  </a:lnTo>
                  <a:lnTo>
                    <a:pt x="66168" y="257483"/>
                  </a:lnTo>
                  <a:lnTo>
                    <a:pt x="34983" y="281357"/>
                  </a:lnTo>
                  <a:lnTo>
                    <a:pt x="5649" y="328977"/>
                  </a:lnTo>
                  <a:lnTo>
                    <a:pt x="0" y="366750"/>
                  </a:lnTo>
                  <a:lnTo>
                    <a:pt x="2921" y="399092"/>
                  </a:lnTo>
                  <a:lnTo>
                    <a:pt x="26290" y="451861"/>
                  </a:lnTo>
                  <a:lnTo>
                    <a:pt x="71925" y="488422"/>
                  </a:lnTo>
                  <a:lnTo>
                    <a:pt x="133195" y="506863"/>
                  </a:lnTo>
                  <a:lnTo>
                    <a:pt x="169278" y="509168"/>
                  </a:lnTo>
                  <a:lnTo>
                    <a:pt x="205049" y="506863"/>
                  </a:lnTo>
                  <a:lnTo>
                    <a:pt x="265886" y="488422"/>
                  </a:lnTo>
                  <a:lnTo>
                    <a:pt x="311328" y="451861"/>
                  </a:lnTo>
                  <a:lnTo>
                    <a:pt x="322764" y="432688"/>
                  </a:lnTo>
                  <a:lnTo>
                    <a:pt x="169278" y="432688"/>
                  </a:lnTo>
                  <a:lnTo>
                    <a:pt x="154218" y="431460"/>
                  </a:lnTo>
                  <a:lnTo>
                    <a:pt x="118630" y="413194"/>
                  </a:lnTo>
                  <a:lnTo>
                    <a:pt x="100783" y="375832"/>
                  </a:lnTo>
                  <a:lnTo>
                    <a:pt x="99593" y="359778"/>
                  </a:lnTo>
                  <a:lnTo>
                    <a:pt x="100772" y="343985"/>
                  </a:lnTo>
                  <a:lnTo>
                    <a:pt x="118465" y="306539"/>
                  </a:lnTo>
                  <a:lnTo>
                    <a:pt x="153730" y="287776"/>
                  </a:lnTo>
                  <a:lnTo>
                    <a:pt x="168592" y="286524"/>
                  </a:lnTo>
                  <a:lnTo>
                    <a:pt x="306632" y="286524"/>
                  </a:lnTo>
                  <a:lnTo>
                    <a:pt x="302324" y="281474"/>
                  </a:lnTo>
                  <a:lnTo>
                    <a:pt x="287812" y="268684"/>
                  </a:lnTo>
                  <a:lnTo>
                    <a:pt x="271221" y="257680"/>
                  </a:lnTo>
                  <a:lnTo>
                    <a:pt x="252552" y="248462"/>
                  </a:lnTo>
                  <a:lnTo>
                    <a:pt x="268792" y="239687"/>
                  </a:lnTo>
                  <a:lnTo>
                    <a:pt x="283184" y="229342"/>
                  </a:lnTo>
                  <a:lnTo>
                    <a:pt x="295729" y="217426"/>
                  </a:lnTo>
                  <a:lnTo>
                    <a:pt x="301571" y="210057"/>
                  </a:lnTo>
                  <a:lnTo>
                    <a:pt x="169278" y="210057"/>
                  </a:lnTo>
                  <a:lnTo>
                    <a:pt x="156267" y="208920"/>
                  </a:lnTo>
                  <a:lnTo>
                    <a:pt x="119508" y="181979"/>
                  </a:lnTo>
                  <a:lnTo>
                    <a:pt x="110807" y="142747"/>
                  </a:lnTo>
                  <a:lnTo>
                    <a:pt x="111764" y="128253"/>
                  </a:lnTo>
                  <a:lnTo>
                    <a:pt x="134502" y="86512"/>
                  </a:lnTo>
                  <a:lnTo>
                    <a:pt x="168592" y="76466"/>
                  </a:lnTo>
                  <a:lnTo>
                    <a:pt x="313163" y="76466"/>
                  </a:lnTo>
                  <a:lnTo>
                    <a:pt x="301496" y="56152"/>
                  </a:lnTo>
                  <a:lnTo>
                    <a:pt x="282460" y="36194"/>
                  </a:lnTo>
                  <a:lnTo>
                    <a:pt x="259028" y="20359"/>
                  </a:lnTo>
                  <a:lnTo>
                    <a:pt x="232241" y="9048"/>
                  </a:lnTo>
                  <a:lnTo>
                    <a:pt x="202097" y="2262"/>
                  </a:lnTo>
                  <a:lnTo>
                    <a:pt x="168592" y="0"/>
                  </a:lnTo>
                  <a:close/>
                </a:path>
                <a:path w="337820" h="509270">
                  <a:moveTo>
                    <a:pt x="306632" y="286524"/>
                  </a:moveTo>
                  <a:lnTo>
                    <a:pt x="168592" y="286524"/>
                  </a:lnTo>
                  <a:lnTo>
                    <a:pt x="183337" y="287776"/>
                  </a:lnTo>
                  <a:lnTo>
                    <a:pt x="196635" y="291531"/>
                  </a:lnTo>
                  <a:lnTo>
                    <a:pt x="227374" y="317367"/>
                  </a:lnTo>
                  <a:lnTo>
                    <a:pt x="238277" y="359778"/>
                  </a:lnTo>
                  <a:lnTo>
                    <a:pt x="237086" y="375694"/>
                  </a:lnTo>
                  <a:lnTo>
                    <a:pt x="219240" y="413016"/>
                  </a:lnTo>
                  <a:lnTo>
                    <a:pt x="183996" y="431460"/>
                  </a:lnTo>
                  <a:lnTo>
                    <a:pt x="169278" y="432688"/>
                  </a:lnTo>
                  <a:lnTo>
                    <a:pt x="322764" y="432688"/>
                  </a:lnTo>
                  <a:lnTo>
                    <a:pt x="325881" y="427462"/>
                  </a:lnTo>
                  <a:lnTo>
                    <a:pt x="334616" y="399092"/>
                  </a:lnTo>
                  <a:lnTo>
                    <a:pt x="337527" y="366750"/>
                  </a:lnTo>
                  <a:lnTo>
                    <a:pt x="336104" y="347416"/>
                  </a:lnTo>
                  <a:lnTo>
                    <a:pt x="331833" y="329190"/>
                  </a:lnTo>
                  <a:lnTo>
                    <a:pt x="324717" y="312068"/>
                  </a:lnTo>
                  <a:lnTo>
                    <a:pt x="314756" y="296049"/>
                  </a:lnTo>
                  <a:lnTo>
                    <a:pt x="306632" y="286524"/>
                  </a:lnTo>
                  <a:close/>
                </a:path>
                <a:path w="337820" h="509270">
                  <a:moveTo>
                    <a:pt x="313163" y="76466"/>
                  </a:moveTo>
                  <a:lnTo>
                    <a:pt x="168592" y="76466"/>
                  </a:lnTo>
                  <a:lnTo>
                    <a:pt x="181324" y="77604"/>
                  </a:lnTo>
                  <a:lnTo>
                    <a:pt x="192679" y="81016"/>
                  </a:lnTo>
                  <a:lnTo>
                    <a:pt x="223110" y="115776"/>
                  </a:lnTo>
                  <a:lnTo>
                    <a:pt x="227063" y="142747"/>
                  </a:lnTo>
                  <a:lnTo>
                    <a:pt x="226096" y="157419"/>
                  </a:lnTo>
                  <a:lnTo>
                    <a:pt x="203148" y="199824"/>
                  </a:lnTo>
                  <a:lnTo>
                    <a:pt x="169278" y="210057"/>
                  </a:lnTo>
                  <a:lnTo>
                    <a:pt x="301571" y="210057"/>
                  </a:lnTo>
                  <a:lnTo>
                    <a:pt x="321093" y="173215"/>
                  </a:lnTo>
                  <a:lnTo>
                    <a:pt x="325970" y="138328"/>
                  </a:lnTo>
                  <a:lnTo>
                    <a:pt x="323251" y="107219"/>
                  </a:lnTo>
                  <a:lnTo>
                    <a:pt x="315093" y="79827"/>
                  </a:lnTo>
                  <a:lnTo>
                    <a:pt x="313163" y="76466"/>
                  </a:lnTo>
                  <a:close/>
                </a:path>
              </a:pathLst>
            </a:custGeom>
            <a:solidFill>
              <a:srgbClr val="4971B8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grpSp>
        <p:nvGrpSpPr>
          <p:cNvPr id="34" name="object 34"/>
          <p:cNvGrpSpPr/>
          <p:nvPr/>
        </p:nvGrpSpPr>
        <p:grpSpPr>
          <a:xfrm>
            <a:off x="5183093" y="2898595"/>
            <a:ext cx="873760" cy="873760"/>
            <a:chOff x="5183093" y="2898595"/>
            <a:chExt cx="873760" cy="873760"/>
          </a:xfrm>
        </p:grpSpPr>
        <p:sp>
          <p:nvSpPr>
            <p:cNvPr id="35" name="object 35"/>
            <p:cNvSpPr/>
            <p:nvPr/>
          </p:nvSpPr>
          <p:spPr>
            <a:xfrm>
              <a:off x="5183093" y="2898595"/>
              <a:ext cx="873760" cy="873760"/>
            </a:xfrm>
            <a:custGeom>
              <a:avLst/>
              <a:gdLst/>
              <a:ahLst/>
              <a:cxnLst/>
              <a:rect l="l" t="t" r="r" b="b"/>
              <a:pathLst>
                <a:path w="873760" h="873760">
                  <a:moveTo>
                    <a:pt x="436651" y="0"/>
                  </a:moveTo>
                  <a:lnTo>
                    <a:pt x="389139" y="2567"/>
                  </a:lnTo>
                  <a:lnTo>
                    <a:pt x="343092" y="10089"/>
                  </a:lnTo>
                  <a:lnTo>
                    <a:pt x="298780" y="22298"/>
                  </a:lnTo>
                  <a:lnTo>
                    <a:pt x="256470" y="38925"/>
                  </a:lnTo>
                  <a:lnTo>
                    <a:pt x="216432" y="59702"/>
                  </a:lnTo>
                  <a:lnTo>
                    <a:pt x="178933" y="84361"/>
                  </a:lnTo>
                  <a:lnTo>
                    <a:pt x="144242" y="112632"/>
                  </a:lnTo>
                  <a:lnTo>
                    <a:pt x="112627" y="144249"/>
                  </a:lnTo>
                  <a:lnTo>
                    <a:pt x="84356" y="178941"/>
                  </a:lnTo>
                  <a:lnTo>
                    <a:pt x="59699" y="216441"/>
                  </a:lnTo>
                  <a:lnTo>
                    <a:pt x="38923" y="256481"/>
                  </a:lnTo>
                  <a:lnTo>
                    <a:pt x="22296" y="298791"/>
                  </a:lnTo>
                  <a:lnTo>
                    <a:pt x="10088" y="343104"/>
                  </a:lnTo>
                  <a:lnTo>
                    <a:pt x="2566" y="389151"/>
                  </a:lnTo>
                  <a:lnTo>
                    <a:pt x="0" y="436664"/>
                  </a:lnTo>
                  <a:lnTo>
                    <a:pt x="2566" y="484174"/>
                  </a:lnTo>
                  <a:lnTo>
                    <a:pt x="10088" y="530218"/>
                  </a:lnTo>
                  <a:lnTo>
                    <a:pt x="22321" y="574590"/>
                  </a:lnTo>
                  <a:lnTo>
                    <a:pt x="38923" y="616836"/>
                  </a:lnTo>
                  <a:lnTo>
                    <a:pt x="59699" y="656874"/>
                  </a:lnTo>
                  <a:lnTo>
                    <a:pt x="84356" y="694372"/>
                  </a:lnTo>
                  <a:lnTo>
                    <a:pt x="112627" y="729062"/>
                  </a:lnTo>
                  <a:lnTo>
                    <a:pt x="144242" y="760676"/>
                  </a:lnTo>
                  <a:lnTo>
                    <a:pt x="178933" y="788946"/>
                  </a:lnTo>
                  <a:lnTo>
                    <a:pt x="216432" y="813603"/>
                  </a:lnTo>
                  <a:lnTo>
                    <a:pt x="256470" y="834379"/>
                  </a:lnTo>
                  <a:lnTo>
                    <a:pt x="298780" y="851005"/>
                  </a:lnTo>
                  <a:lnTo>
                    <a:pt x="343092" y="863214"/>
                  </a:lnTo>
                  <a:lnTo>
                    <a:pt x="389139" y="870735"/>
                  </a:lnTo>
                  <a:lnTo>
                    <a:pt x="436651" y="873302"/>
                  </a:lnTo>
                  <a:lnTo>
                    <a:pt x="484163" y="870735"/>
                  </a:lnTo>
                  <a:lnTo>
                    <a:pt x="530210" y="863214"/>
                  </a:lnTo>
                  <a:lnTo>
                    <a:pt x="574522" y="851005"/>
                  </a:lnTo>
                  <a:lnTo>
                    <a:pt x="587169" y="846035"/>
                  </a:lnTo>
                  <a:lnTo>
                    <a:pt x="436651" y="846035"/>
                  </a:lnTo>
                  <a:lnTo>
                    <a:pt x="388973" y="843276"/>
                  </a:lnTo>
                  <a:lnTo>
                    <a:pt x="342894" y="835205"/>
                  </a:lnTo>
                  <a:lnTo>
                    <a:pt x="298723" y="822132"/>
                  </a:lnTo>
                  <a:lnTo>
                    <a:pt x="256769" y="804366"/>
                  </a:lnTo>
                  <a:lnTo>
                    <a:pt x="217342" y="782216"/>
                  </a:lnTo>
                  <a:lnTo>
                    <a:pt x="180751" y="755992"/>
                  </a:lnTo>
                  <a:lnTo>
                    <a:pt x="147305" y="726003"/>
                  </a:lnTo>
                  <a:lnTo>
                    <a:pt x="117315" y="692559"/>
                  </a:lnTo>
                  <a:lnTo>
                    <a:pt x="91090" y="655969"/>
                  </a:lnTo>
                  <a:lnTo>
                    <a:pt x="68939" y="616543"/>
                  </a:lnTo>
                  <a:lnTo>
                    <a:pt x="51153" y="574528"/>
                  </a:lnTo>
                  <a:lnTo>
                    <a:pt x="38097" y="530419"/>
                  </a:lnTo>
                  <a:lnTo>
                    <a:pt x="30026" y="484341"/>
                  </a:lnTo>
                  <a:lnTo>
                    <a:pt x="27266" y="436664"/>
                  </a:lnTo>
                  <a:lnTo>
                    <a:pt x="30026" y="388984"/>
                  </a:lnTo>
                  <a:lnTo>
                    <a:pt x="38097" y="342902"/>
                  </a:lnTo>
                  <a:lnTo>
                    <a:pt x="51171" y="298729"/>
                  </a:lnTo>
                  <a:lnTo>
                    <a:pt x="68939" y="256774"/>
                  </a:lnTo>
                  <a:lnTo>
                    <a:pt x="91090" y="217345"/>
                  </a:lnTo>
                  <a:lnTo>
                    <a:pt x="117315" y="180753"/>
                  </a:lnTo>
                  <a:lnTo>
                    <a:pt x="147305" y="147307"/>
                  </a:lnTo>
                  <a:lnTo>
                    <a:pt x="180751" y="117316"/>
                  </a:lnTo>
                  <a:lnTo>
                    <a:pt x="217342" y="91090"/>
                  </a:lnTo>
                  <a:lnTo>
                    <a:pt x="256769" y="68939"/>
                  </a:lnTo>
                  <a:lnTo>
                    <a:pt x="298723" y="51171"/>
                  </a:lnTo>
                  <a:lnTo>
                    <a:pt x="342894" y="38097"/>
                  </a:lnTo>
                  <a:lnTo>
                    <a:pt x="388973" y="30026"/>
                  </a:lnTo>
                  <a:lnTo>
                    <a:pt x="436651" y="27266"/>
                  </a:lnTo>
                  <a:lnTo>
                    <a:pt x="587165" y="27266"/>
                  </a:lnTo>
                  <a:lnTo>
                    <a:pt x="574522" y="22298"/>
                  </a:lnTo>
                  <a:lnTo>
                    <a:pt x="530210" y="10089"/>
                  </a:lnTo>
                  <a:lnTo>
                    <a:pt x="484163" y="2567"/>
                  </a:lnTo>
                  <a:lnTo>
                    <a:pt x="436651" y="0"/>
                  </a:lnTo>
                  <a:close/>
                </a:path>
                <a:path w="873760" h="873760">
                  <a:moveTo>
                    <a:pt x="587165" y="27266"/>
                  </a:moveTo>
                  <a:lnTo>
                    <a:pt x="436651" y="27266"/>
                  </a:lnTo>
                  <a:lnTo>
                    <a:pt x="484331" y="30026"/>
                  </a:lnTo>
                  <a:lnTo>
                    <a:pt x="530412" y="38097"/>
                  </a:lnTo>
                  <a:lnTo>
                    <a:pt x="574585" y="51171"/>
                  </a:lnTo>
                  <a:lnTo>
                    <a:pt x="616541" y="68939"/>
                  </a:lnTo>
                  <a:lnTo>
                    <a:pt x="655970" y="91090"/>
                  </a:lnTo>
                  <a:lnTo>
                    <a:pt x="692562" y="117316"/>
                  </a:lnTo>
                  <a:lnTo>
                    <a:pt x="726008" y="147307"/>
                  </a:lnTo>
                  <a:lnTo>
                    <a:pt x="755998" y="180753"/>
                  </a:lnTo>
                  <a:lnTo>
                    <a:pt x="782224" y="217345"/>
                  </a:lnTo>
                  <a:lnTo>
                    <a:pt x="804376" y="256774"/>
                  </a:lnTo>
                  <a:lnTo>
                    <a:pt x="822161" y="298791"/>
                  </a:lnTo>
                  <a:lnTo>
                    <a:pt x="835217" y="342902"/>
                  </a:lnTo>
                  <a:lnTo>
                    <a:pt x="843289" y="388984"/>
                  </a:lnTo>
                  <a:lnTo>
                    <a:pt x="846048" y="436664"/>
                  </a:lnTo>
                  <a:lnTo>
                    <a:pt x="843289" y="484341"/>
                  </a:lnTo>
                  <a:lnTo>
                    <a:pt x="835217" y="530419"/>
                  </a:lnTo>
                  <a:lnTo>
                    <a:pt x="822143" y="574590"/>
                  </a:lnTo>
                  <a:lnTo>
                    <a:pt x="804376" y="616543"/>
                  </a:lnTo>
                  <a:lnTo>
                    <a:pt x="782224" y="655969"/>
                  </a:lnTo>
                  <a:lnTo>
                    <a:pt x="755998" y="692559"/>
                  </a:lnTo>
                  <a:lnTo>
                    <a:pt x="726008" y="726003"/>
                  </a:lnTo>
                  <a:lnTo>
                    <a:pt x="692562" y="755992"/>
                  </a:lnTo>
                  <a:lnTo>
                    <a:pt x="655970" y="782216"/>
                  </a:lnTo>
                  <a:lnTo>
                    <a:pt x="616541" y="804366"/>
                  </a:lnTo>
                  <a:lnTo>
                    <a:pt x="574585" y="822132"/>
                  </a:lnTo>
                  <a:lnTo>
                    <a:pt x="530412" y="835205"/>
                  </a:lnTo>
                  <a:lnTo>
                    <a:pt x="484331" y="843276"/>
                  </a:lnTo>
                  <a:lnTo>
                    <a:pt x="436651" y="846035"/>
                  </a:lnTo>
                  <a:lnTo>
                    <a:pt x="587169" y="846035"/>
                  </a:lnTo>
                  <a:lnTo>
                    <a:pt x="656870" y="813603"/>
                  </a:lnTo>
                  <a:lnTo>
                    <a:pt x="694369" y="788946"/>
                  </a:lnTo>
                  <a:lnTo>
                    <a:pt x="729060" y="760676"/>
                  </a:lnTo>
                  <a:lnTo>
                    <a:pt x="760675" y="729062"/>
                  </a:lnTo>
                  <a:lnTo>
                    <a:pt x="788945" y="694372"/>
                  </a:lnTo>
                  <a:lnTo>
                    <a:pt x="813603" y="656874"/>
                  </a:lnTo>
                  <a:lnTo>
                    <a:pt x="834379" y="616836"/>
                  </a:lnTo>
                  <a:lnTo>
                    <a:pt x="851005" y="574528"/>
                  </a:lnTo>
                  <a:lnTo>
                    <a:pt x="863214" y="530218"/>
                  </a:lnTo>
                  <a:lnTo>
                    <a:pt x="870735" y="484174"/>
                  </a:lnTo>
                  <a:lnTo>
                    <a:pt x="873302" y="436664"/>
                  </a:lnTo>
                  <a:lnTo>
                    <a:pt x="870735" y="389151"/>
                  </a:lnTo>
                  <a:lnTo>
                    <a:pt x="863214" y="343104"/>
                  </a:lnTo>
                  <a:lnTo>
                    <a:pt x="850981" y="298729"/>
                  </a:lnTo>
                  <a:lnTo>
                    <a:pt x="834379" y="256481"/>
                  </a:lnTo>
                  <a:lnTo>
                    <a:pt x="813603" y="216441"/>
                  </a:lnTo>
                  <a:lnTo>
                    <a:pt x="788945" y="178941"/>
                  </a:lnTo>
                  <a:lnTo>
                    <a:pt x="760675" y="144249"/>
                  </a:lnTo>
                  <a:lnTo>
                    <a:pt x="729060" y="112632"/>
                  </a:lnTo>
                  <a:lnTo>
                    <a:pt x="694369" y="84361"/>
                  </a:lnTo>
                  <a:lnTo>
                    <a:pt x="656870" y="59702"/>
                  </a:lnTo>
                  <a:lnTo>
                    <a:pt x="616831" y="38925"/>
                  </a:lnTo>
                  <a:lnTo>
                    <a:pt x="587165" y="27266"/>
                  </a:lnTo>
                  <a:close/>
                </a:path>
              </a:pathLst>
            </a:custGeom>
            <a:solidFill>
              <a:srgbClr val="FFDF7F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sp>
          <p:nvSpPr>
            <p:cNvPr id="36" name="object 36"/>
            <p:cNvSpPr/>
            <p:nvPr/>
          </p:nvSpPr>
          <p:spPr>
            <a:xfrm>
              <a:off x="5454172" y="3074423"/>
              <a:ext cx="342900" cy="509270"/>
            </a:xfrm>
            <a:custGeom>
              <a:avLst/>
              <a:gdLst/>
              <a:ahLst/>
              <a:cxnLst/>
              <a:rect l="l" t="t" r="r" b="b"/>
              <a:pathLst>
                <a:path w="342900" h="509270">
                  <a:moveTo>
                    <a:pt x="166204" y="0"/>
                  </a:moveTo>
                  <a:lnTo>
                    <a:pt x="102814" y="9436"/>
                  </a:lnTo>
                  <a:lnTo>
                    <a:pt x="50634" y="37731"/>
                  </a:lnTo>
                  <a:lnTo>
                    <a:pt x="16222" y="80565"/>
                  </a:lnTo>
                  <a:lnTo>
                    <a:pt x="6108" y="133591"/>
                  </a:lnTo>
                  <a:lnTo>
                    <a:pt x="6794" y="135623"/>
                  </a:lnTo>
                  <a:lnTo>
                    <a:pt x="102984" y="135623"/>
                  </a:lnTo>
                  <a:lnTo>
                    <a:pt x="104172" y="123002"/>
                  </a:lnTo>
                  <a:lnTo>
                    <a:pt x="107740" y="111658"/>
                  </a:lnTo>
                  <a:lnTo>
                    <a:pt x="143262" y="80562"/>
                  </a:lnTo>
                  <a:lnTo>
                    <a:pt x="168922" y="76479"/>
                  </a:lnTo>
                  <a:lnTo>
                    <a:pt x="184110" y="77605"/>
                  </a:lnTo>
                  <a:lnTo>
                    <a:pt x="225645" y="104254"/>
                  </a:lnTo>
                  <a:lnTo>
                    <a:pt x="235203" y="142417"/>
                  </a:lnTo>
                  <a:lnTo>
                    <a:pt x="234141" y="158002"/>
                  </a:lnTo>
                  <a:lnTo>
                    <a:pt x="218211" y="193916"/>
                  </a:lnTo>
                  <a:lnTo>
                    <a:pt x="182390" y="211288"/>
                  </a:lnTo>
                  <a:lnTo>
                    <a:pt x="165861" y="212445"/>
                  </a:lnTo>
                  <a:lnTo>
                    <a:pt x="110121" y="212445"/>
                  </a:lnTo>
                  <a:lnTo>
                    <a:pt x="110121" y="286880"/>
                  </a:lnTo>
                  <a:lnTo>
                    <a:pt x="165861" y="286880"/>
                  </a:lnTo>
                  <a:lnTo>
                    <a:pt x="183735" y="288013"/>
                  </a:lnTo>
                  <a:lnTo>
                    <a:pt x="223481" y="305028"/>
                  </a:lnTo>
                  <a:lnTo>
                    <a:pt x="241803" y="343970"/>
                  </a:lnTo>
                  <a:lnTo>
                    <a:pt x="243027" y="362165"/>
                  </a:lnTo>
                  <a:lnTo>
                    <a:pt x="241784" y="377596"/>
                  </a:lnTo>
                  <a:lnTo>
                    <a:pt x="223138" y="413715"/>
                  </a:lnTo>
                  <a:lnTo>
                    <a:pt x="185184" y="431515"/>
                  </a:lnTo>
                  <a:lnTo>
                    <a:pt x="168922" y="432701"/>
                  </a:lnTo>
                  <a:lnTo>
                    <a:pt x="153965" y="431549"/>
                  </a:lnTo>
                  <a:lnTo>
                    <a:pt x="117259" y="414273"/>
                  </a:lnTo>
                  <a:lnTo>
                    <a:pt x="98137" y="381014"/>
                  </a:lnTo>
                  <a:lnTo>
                    <a:pt x="96862" y="367436"/>
                  </a:lnTo>
                  <a:lnTo>
                    <a:pt x="673" y="367436"/>
                  </a:lnTo>
                  <a:lnTo>
                    <a:pt x="11083" y="428580"/>
                  </a:lnTo>
                  <a:lnTo>
                    <a:pt x="47751" y="472630"/>
                  </a:lnTo>
                  <a:lnTo>
                    <a:pt x="102092" y="500038"/>
                  </a:lnTo>
                  <a:lnTo>
                    <a:pt x="166204" y="509168"/>
                  </a:lnTo>
                  <a:lnTo>
                    <a:pt x="203049" y="506736"/>
                  </a:lnTo>
                  <a:lnTo>
                    <a:pt x="266353" y="487281"/>
                  </a:lnTo>
                  <a:lnTo>
                    <a:pt x="314454" y="448981"/>
                  </a:lnTo>
                  <a:lnTo>
                    <a:pt x="339186" y="395535"/>
                  </a:lnTo>
                  <a:lnTo>
                    <a:pt x="342277" y="363359"/>
                  </a:lnTo>
                  <a:lnTo>
                    <a:pt x="340927" y="343924"/>
                  </a:lnTo>
                  <a:lnTo>
                    <a:pt x="320687" y="293001"/>
                  </a:lnTo>
                  <a:lnTo>
                    <a:pt x="277317" y="256416"/>
                  </a:lnTo>
                  <a:lnTo>
                    <a:pt x="257975" y="248132"/>
                  </a:lnTo>
                  <a:lnTo>
                    <a:pt x="274867" y="239181"/>
                  </a:lnTo>
                  <a:lnTo>
                    <a:pt x="314058" y="202755"/>
                  </a:lnTo>
                  <a:lnTo>
                    <a:pt x="333180" y="157344"/>
                  </a:lnTo>
                  <a:lnTo>
                    <a:pt x="334454" y="141401"/>
                  </a:lnTo>
                  <a:lnTo>
                    <a:pt x="331596" y="109369"/>
                  </a:lnTo>
                  <a:lnTo>
                    <a:pt x="308736" y="57025"/>
                  </a:lnTo>
                  <a:lnTo>
                    <a:pt x="263931" y="20654"/>
                  </a:lnTo>
                  <a:lnTo>
                    <a:pt x="202666" y="2295"/>
                  </a:lnTo>
                  <a:lnTo>
                    <a:pt x="166204" y="0"/>
                  </a:lnTo>
                  <a:close/>
                </a:path>
              </a:pathLst>
            </a:custGeom>
            <a:solidFill>
              <a:srgbClr val="4971B8">
                <a:alpha val="89999"/>
              </a:srgbClr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</p:grpSp>
      <p:pic>
        <p:nvPicPr>
          <p:cNvPr id="37" name="object 3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811612" y="1329724"/>
            <a:ext cx="667499" cy="782320"/>
          </a:xfrm>
          <a:prstGeom prst="rect">
            <a:avLst/>
          </a:prstGeom>
        </p:spPr>
      </p:pic>
      <p:pic>
        <p:nvPicPr>
          <p:cNvPr id="38" name="object 3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863815" y="1284284"/>
            <a:ext cx="696890" cy="829310"/>
          </a:xfrm>
          <a:prstGeom prst="rect">
            <a:avLst/>
          </a:prstGeom>
        </p:spPr>
      </p:pic>
      <p:pic>
        <p:nvPicPr>
          <p:cNvPr id="40" name="object 4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702291" y="1335478"/>
            <a:ext cx="800436" cy="776556"/>
          </a:xfrm>
          <a:prstGeom prst="rect">
            <a:avLst/>
          </a:prstGeom>
        </p:spPr>
      </p:pic>
      <p:sp>
        <p:nvSpPr>
          <p:cNvPr id="41" name="object 4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/>
              <a:t>1</a:t>
            </a:r>
          </a:p>
        </p:txBody>
      </p:sp>
      <p:pic>
        <p:nvPicPr>
          <p:cNvPr id="47" name="Picture 46">
            <a:extLst>
              <a:ext uri="{FF2B5EF4-FFF2-40B4-BE49-F238E27FC236}">
                <a16:creationId xmlns:a16="http://schemas.microsoft.com/office/drawing/2014/main" id="{61A63B32-7357-4BAB-9ADB-2E2F8EB81805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2686" y="1115526"/>
            <a:ext cx="1136030" cy="1136787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21159" y="762000"/>
            <a:ext cx="4250841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Policy</a:t>
            </a:r>
            <a:r>
              <a:rPr spc="-80" dirty="0"/>
              <a:t> </a:t>
            </a:r>
            <a:r>
              <a:rPr spc="-5" dirty="0"/>
              <a:t>Recommendations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/>
              <a:t>1</a:t>
            </a:r>
            <a:r>
              <a:rPr lang="en-US" dirty="0"/>
              <a:t>9</a:t>
            </a:r>
            <a:endParaRPr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60B80CC-132D-4C06-BA3E-4F78B4003A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5244205"/>
              </p:ext>
            </p:extLst>
          </p:nvPr>
        </p:nvGraphicFramePr>
        <p:xfrm>
          <a:off x="444500" y="1600200"/>
          <a:ext cx="8046720" cy="404412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627630586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4292772324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00107091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203026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030893165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110006067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Policy</a:t>
                      </a:r>
                      <a:endParaRPr lang="en-US" sz="13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Action Items</a:t>
                      </a:r>
                      <a:endParaRPr lang="en-US" sz="13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Responsible Party</a:t>
                      </a:r>
                      <a:endParaRPr lang="en-US" sz="13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Key Partners</a:t>
                      </a:r>
                      <a:endParaRPr lang="en-US" sz="13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3375" algn="l"/>
                        </a:tabLst>
                      </a:pPr>
                      <a:r>
                        <a:rPr lang="en-US" sz="1300" dirty="0">
                          <a:effectLst/>
                        </a:rPr>
                        <a:t>Timeframe</a:t>
                      </a:r>
                      <a:endParaRPr lang="en-US" sz="13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076325" algn="l"/>
                        </a:tabLst>
                      </a:pPr>
                      <a:r>
                        <a:rPr lang="en-US" sz="1300" dirty="0">
                          <a:effectLst/>
                        </a:rPr>
                        <a:t>Status</a:t>
                      </a:r>
                      <a:endParaRPr lang="en-US" sz="13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23690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200" dirty="0">
                          <a:effectLst/>
                        </a:rPr>
                        <a:t>Multimodal roadway design standards and guidelines</a:t>
                      </a:r>
                      <a:endParaRPr lang="en-US" sz="12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97858181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Complete Streets policy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05041779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Vision Zero Policy/Plan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70488681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Maintenance Policy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81620701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Zoning/Subdivision regulations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7195661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Residential speed limits</a:t>
                      </a: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328173107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Parking maximums</a:t>
                      </a: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033184170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Other__________________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699007422"/>
                  </a:ext>
                </a:extLst>
              </a:tr>
            </a:tbl>
          </a:graphicData>
        </a:graphic>
      </p:graphicFrame>
      <p:sp>
        <p:nvSpPr>
          <p:cNvPr id="6" name="object 3">
            <a:extLst>
              <a:ext uri="{FF2B5EF4-FFF2-40B4-BE49-F238E27FC236}">
                <a16:creationId xmlns:a16="http://schemas.microsoft.com/office/drawing/2014/main" id="{164CD8CE-0954-4F49-B1F2-A7DABE087545}"/>
              </a:ext>
            </a:extLst>
          </p:cNvPr>
          <p:cNvSpPr txBox="1">
            <a:spLocks/>
          </p:cNvSpPr>
          <p:nvPr/>
        </p:nvSpPr>
        <p:spPr>
          <a:xfrm>
            <a:off x="228600" y="410622"/>
            <a:ext cx="79375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200" b="1" i="0">
                <a:solidFill>
                  <a:srgbClr val="222E65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kern="0" dirty="0">
                <a:solidFill>
                  <a:srgbClr val="575D8B"/>
                </a:solidFill>
              </a:rPr>
              <a:t>6. Recommendations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0" y="762000"/>
            <a:ext cx="73279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Supportive</a:t>
            </a:r>
            <a:r>
              <a:rPr spc="-45" dirty="0"/>
              <a:t> </a:t>
            </a:r>
            <a:r>
              <a:rPr dirty="0"/>
              <a:t>Infrastructure</a:t>
            </a:r>
            <a:r>
              <a:rPr spc="-45" dirty="0"/>
              <a:t> </a:t>
            </a:r>
            <a:r>
              <a:rPr spc="-5" dirty="0"/>
              <a:t>Recommendations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lang="en-US" dirty="0"/>
              <a:t>20</a:t>
            </a:r>
            <a:endParaRPr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60D35DE1-617D-4095-B42C-0424FCCAE6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30439"/>
              </p:ext>
            </p:extLst>
          </p:nvPr>
        </p:nvGraphicFramePr>
        <p:xfrm>
          <a:off x="444500" y="1598491"/>
          <a:ext cx="8046720" cy="40233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103120">
                  <a:extLst>
                    <a:ext uri="{9D8B030D-6E8A-4147-A177-3AD203B41FA5}">
                      <a16:colId xmlns:a16="http://schemas.microsoft.com/office/drawing/2014/main" val="351778562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678710369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3742480147"/>
                    </a:ext>
                  </a:extLst>
                </a:gridCol>
                <a:gridCol w="1371600">
                  <a:extLst>
                    <a:ext uri="{9D8B030D-6E8A-4147-A177-3AD203B41FA5}">
                      <a16:colId xmlns:a16="http://schemas.microsoft.com/office/drawing/2014/main" val="126711043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12194951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422985423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Supportive Infrastructure</a:t>
                      </a:r>
                      <a:endParaRPr lang="en-US" sz="13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Action Items</a:t>
                      </a:r>
                      <a:endParaRPr lang="en-US" sz="13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Responsible Party</a:t>
                      </a:r>
                      <a:endParaRPr lang="en-US" sz="13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300" dirty="0">
                          <a:effectLst/>
                        </a:rPr>
                        <a:t>Key Partners</a:t>
                      </a:r>
                      <a:endParaRPr lang="en-US" sz="13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33375" algn="l"/>
                        </a:tabLst>
                      </a:pPr>
                      <a:r>
                        <a:rPr lang="en-US" sz="1300" dirty="0">
                          <a:effectLst/>
                        </a:rPr>
                        <a:t>Timeframe</a:t>
                      </a:r>
                      <a:endParaRPr lang="en-US" sz="13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1076325" algn="l"/>
                        </a:tabLst>
                      </a:pPr>
                      <a:r>
                        <a:rPr lang="en-US" sz="1300" dirty="0">
                          <a:effectLst/>
                        </a:rPr>
                        <a:t>Status</a:t>
                      </a:r>
                      <a:endParaRPr lang="en-US" sz="13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63286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Bikeshare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62395246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Wayfinding signage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908490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Bicycle Parking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474738622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Street Furniture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98677825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Lighting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76257212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Water Fountains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972937815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Bicycle fix-it stations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619125" algn="l"/>
                        </a:tabLs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485501983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Other ____________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 </a:t>
                      </a:r>
                      <a:endParaRPr lang="en-US" sz="1200" dirty="0">
                        <a:effectLst/>
                        <a:latin typeface="Cambria" panose="02040503050406030204" pitchFamily="18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152201355"/>
                  </a:ext>
                </a:extLst>
              </a:tr>
            </a:tbl>
          </a:graphicData>
        </a:graphic>
      </p:graphicFrame>
      <p:sp>
        <p:nvSpPr>
          <p:cNvPr id="6" name="object 3">
            <a:extLst>
              <a:ext uri="{FF2B5EF4-FFF2-40B4-BE49-F238E27FC236}">
                <a16:creationId xmlns:a16="http://schemas.microsoft.com/office/drawing/2014/main" id="{C2D3AD16-46DC-4A05-8108-E0B07C585F0B}"/>
              </a:ext>
            </a:extLst>
          </p:cNvPr>
          <p:cNvSpPr txBox="1">
            <a:spLocks/>
          </p:cNvSpPr>
          <p:nvPr/>
        </p:nvSpPr>
        <p:spPr>
          <a:xfrm>
            <a:off x="228600" y="410622"/>
            <a:ext cx="79375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200" b="1" i="0">
                <a:solidFill>
                  <a:srgbClr val="222E65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kern="0" dirty="0">
                <a:solidFill>
                  <a:srgbClr val="575D8B"/>
                </a:solidFill>
              </a:rPr>
              <a:t>6. Recommendations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8125" y="410622"/>
            <a:ext cx="31369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7. </a:t>
            </a:r>
            <a:r>
              <a:rPr dirty="0"/>
              <a:t>Project</a:t>
            </a:r>
            <a:r>
              <a:rPr spc="-90" dirty="0"/>
              <a:t> </a:t>
            </a:r>
            <a:r>
              <a:rPr dirty="0"/>
              <a:t>Prioritization</a:t>
            </a:r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lang="en-US" dirty="0"/>
              <a:t>21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44500" y="1082107"/>
            <a:ext cx="4023360" cy="42119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361315">
              <a:lnSpc>
                <a:spcPct val="106100"/>
              </a:lnSpc>
              <a:spcBef>
                <a:spcPts val="10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Project</a:t>
            </a:r>
            <a:r>
              <a:rPr sz="11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prioritization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is</a:t>
            </a:r>
            <a:r>
              <a:rPr sz="11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process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used</a:t>
            </a:r>
            <a:r>
              <a:rPr sz="11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1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help</a:t>
            </a:r>
            <a:r>
              <a:rPr sz="11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determine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 the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order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which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projects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should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be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built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or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implemented.</a:t>
            </a:r>
            <a:endParaRPr sz="1100" dirty="0">
              <a:latin typeface="Arial"/>
              <a:cs typeface="Arial"/>
            </a:endParaRPr>
          </a:p>
          <a:p>
            <a:pPr marL="12700" marR="73660">
              <a:lnSpc>
                <a:spcPct val="106100"/>
              </a:lnSpc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Project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prioritization balances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stakeholders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community </a:t>
            </a:r>
            <a:r>
              <a:rPr sz="11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priorities with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real-world constraints such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as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funding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 project </a:t>
            </a:r>
            <a:r>
              <a:rPr sz="1100" spc="-2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programming.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Through this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planning process,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stakeholder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public input were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considered to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help group projects into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three </a:t>
            </a:r>
            <a:r>
              <a:rPr sz="11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categories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of priorities: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4971B8"/>
                </a:solidFill>
                <a:latin typeface="Arial"/>
                <a:cs typeface="Arial"/>
              </a:rPr>
              <a:t>Short-term</a:t>
            </a:r>
            <a:endParaRPr sz="1100" dirty="0">
              <a:latin typeface="Arial"/>
              <a:cs typeface="Arial"/>
            </a:endParaRPr>
          </a:p>
          <a:p>
            <a:pPr marL="184150" indent="-171450">
              <a:lnSpc>
                <a:spcPct val="100000"/>
              </a:lnSpc>
              <a:spcBef>
                <a:spcPts val="880"/>
              </a:spcBef>
              <a:buFont typeface="Arial" panose="020B0604020202020204" pitchFamily="34" charset="0"/>
              <a:buChar char="•"/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Projects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focus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next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five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years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kick-start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implementation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this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plan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build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community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support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4971B8"/>
                </a:solidFill>
                <a:latin typeface="Arial"/>
                <a:cs typeface="Arial"/>
              </a:rPr>
              <a:t>Medium-term</a:t>
            </a:r>
            <a:endParaRPr sz="1100" dirty="0">
              <a:latin typeface="Arial"/>
              <a:cs typeface="Arial"/>
            </a:endParaRPr>
          </a:p>
          <a:p>
            <a:pPr marL="184150" marR="158115" indent="-171450">
              <a:lnSpc>
                <a:spcPct val="1061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Projects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that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may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more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complicated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and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take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6-10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years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1100" spc="-2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implement;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4971B8"/>
                </a:solidFill>
                <a:latin typeface="Arial"/>
                <a:cs typeface="Arial"/>
              </a:rPr>
              <a:t>Longer-term</a:t>
            </a:r>
            <a:endParaRPr sz="1100" dirty="0">
              <a:latin typeface="Arial"/>
              <a:cs typeface="Arial"/>
            </a:endParaRPr>
          </a:p>
          <a:p>
            <a:pPr marL="184150" marR="5080" indent="-171450">
              <a:lnSpc>
                <a:spcPct val="106100"/>
              </a:lnSpc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Projects that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are not prioritized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for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immediate implementation but </a:t>
            </a:r>
            <a:r>
              <a:rPr sz="1100" spc="-2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would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help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complete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full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active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transportation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network.</a:t>
            </a:r>
            <a:endParaRPr sz="1100" dirty="0">
              <a:latin typeface="Arial"/>
              <a:cs typeface="Arial"/>
            </a:endParaRPr>
          </a:p>
          <a:p>
            <a:pPr marL="12700" marR="259715">
              <a:lnSpc>
                <a:spcPct val="106100"/>
              </a:lnSpc>
              <a:spcBef>
                <a:spcPts val="800"/>
              </a:spcBef>
            </a:pPr>
            <a:r>
              <a:rPr sz="1100" spc="-30" dirty="0">
                <a:solidFill>
                  <a:srgbClr val="231F20"/>
                </a:solidFill>
                <a:latin typeface="Arial"/>
                <a:cs typeface="Arial"/>
              </a:rPr>
              <a:t>Table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x to the right shows the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prioritization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scoring results for </a:t>
            </a:r>
            <a:r>
              <a:rPr sz="1100" spc="-2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each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planned projects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[name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here]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endParaRPr sz="1100" dirty="0">
              <a:latin typeface="Arial"/>
              <a:cs typeface="Arial"/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1876203D-52F7-4965-B2E5-DB3D8B82158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686491"/>
              </p:ext>
            </p:extLst>
          </p:nvPr>
        </p:nvGraphicFramePr>
        <p:xfrm>
          <a:off x="4953000" y="706391"/>
          <a:ext cx="3931920" cy="5029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400">
                  <a:extLst>
                    <a:ext uri="{9D8B030D-6E8A-4147-A177-3AD203B41FA5}">
                      <a16:colId xmlns:a16="http://schemas.microsoft.com/office/drawing/2014/main" val="461638467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767980037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2502771522"/>
                    </a:ext>
                  </a:extLst>
                </a:gridCol>
                <a:gridCol w="1005840">
                  <a:extLst>
                    <a:ext uri="{9D8B030D-6E8A-4147-A177-3AD203B41FA5}">
                      <a16:colId xmlns:a16="http://schemas.microsoft.com/office/drawing/2014/main" val="3571403729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 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Project Location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Project Type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Prioritization Rank/Score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462951"/>
                  </a:ext>
                </a:extLst>
              </a:tr>
              <a:tr h="466344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Short-term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(0-5 years)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X Street (x street to x street)</a:t>
                      </a: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Trail</a:t>
                      </a: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979580393"/>
                  </a:ext>
                </a:extLst>
              </a:tr>
              <a:tr h="4663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X Street (x street to x street)</a:t>
                      </a: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Sidewalk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x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863805874"/>
                  </a:ext>
                </a:extLst>
              </a:tr>
              <a:tr h="4663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X Street (x street to x street)</a:t>
                      </a: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Buffered bike lane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x</a:t>
                      </a:r>
                      <a:endParaRPr lang="en-US" sz="90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4143513711"/>
                  </a:ext>
                </a:extLst>
              </a:tr>
              <a:tr h="466344"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Medium-term 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(6-10 years)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105785566"/>
                  </a:ext>
                </a:extLst>
              </a:tr>
              <a:tr h="4663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206299275"/>
                  </a:ext>
                </a:extLst>
              </a:tr>
              <a:tr h="4663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735180820"/>
                  </a:ext>
                </a:extLst>
              </a:tr>
              <a:tr h="4663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983263892"/>
                  </a:ext>
                </a:extLst>
              </a:tr>
              <a:tr h="466344"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Long-term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(10+ years)</a:t>
                      </a:r>
                      <a:endParaRPr lang="en-US" sz="1000" dirty="0">
                        <a:effectLst/>
                        <a:latin typeface="Cambria" panose="02040503050406030204" pitchFamily="18" charset="0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209598958"/>
                  </a:ext>
                </a:extLst>
              </a:tr>
              <a:tr h="4663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462148253"/>
                  </a:ext>
                </a:extLst>
              </a:tr>
              <a:tr h="466344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+mn-lt"/>
                        </a:rPr>
                        <a:t> </a:t>
                      </a:r>
                      <a:endParaRPr lang="en-US" sz="9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174119022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8CF60E83-161C-45F2-B3AF-D01A9F5FFB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0" y="6107111"/>
            <a:ext cx="3914775" cy="326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683" tIns="40341" rIns="80683" bIns="40341" numCol="1" anchor="ctr" anchorCtr="0" compatLnSpc="1">
            <a:prstTxWarp prst="textNoShape">
              <a:avLst/>
            </a:prstTxWarp>
            <a:spAutoFit/>
          </a:bodyPr>
          <a:lstStyle/>
          <a:p>
            <a:pPr defTabSz="80682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5" i="1" dirty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 x: Project prioritization scoring results, grouped by short-term, mid-term, and long-term project priorities.</a:t>
            </a:r>
            <a:endParaRPr lang="en-US" altLang="en-US" sz="1588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0" y="410622"/>
            <a:ext cx="35179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7. </a:t>
            </a:r>
            <a:r>
              <a:rPr dirty="0"/>
              <a:t>Performance</a:t>
            </a:r>
            <a:r>
              <a:rPr spc="-90" dirty="0"/>
              <a:t> </a:t>
            </a:r>
            <a:r>
              <a:rPr dirty="0"/>
              <a:t>Measures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lang="en-US" dirty="0"/>
              <a:t>22</a:t>
            </a:r>
            <a:endParaRPr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36475C31-D60C-48A1-ADD1-55323179E9B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64278070"/>
              </p:ext>
            </p:extLst>
          </p:nvPr>
        </p:nvGraphicFramePr>
        <p:xfrm>
          <a:off x="452366" y="1143000"/>
          <a:ext cx="8321040" cy="5325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51760">
                  <a:extLst>
                    <a:ext uri="{9D8B030D-6E8A-4147-A177-3AD203B41FA5}">
                      <a16:colId xmlns:a16="http://schemas.microsoft.com/office/drawing/2014/main" val="3801210326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257353034"/>
                    </a:ext>
                  </a:extLst>
                </a:gridCol>
                <a:gridCol w="1280160">
                  <a:extLst>
                    <a:ext uri="{9D8B030D-6E8A-4147-A177-3AD203B41FA5}">
                      <a16:colId xmlns:a16="http://schemas.microsoft.com/office/drawing/2014/main" val="337799670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1206359474"/>
                    </a:ext>
                  </a:extLst>
                </a:gridCol>
                <a:gridCol w="1554480">
                  <a:extLst>
                    <a:ext uri="{9D8B030D-6E8A-4147-A177-3AD203B41FA5}">
                      <a16:colId xmlns:a16="http://schemas.microsoft.com/office/drawing/2014/main" val="3931421855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Measure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Baseline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Target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Timeline (how often is data collected/updated)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</a:rPr>
                        <a:t>Data source/collection responsibility</a:t>
                      </a:r>
                      <a:endParaRPr lang="en-US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6980268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Miles of network built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miles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Increase of __ miles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250051396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high priority facilities built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projects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Increase of __ projects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118335027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bicycle parking facilities 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parking spaces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Increase of __parking spaces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612429866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infrastructure projects built to serve priority communities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facilities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Increase of __ facilities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087667145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Increase in the number of people traveling by active transportation at count locations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people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__% increase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921112847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Increase in the number of students traveling by active transportation to school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people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__% increase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764758159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children and adults who participate in pedestrian and bicycle education programming every year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people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people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51995343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people engaged through public education campaigns 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people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people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94191965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people in target populations engaged through public education campaigns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people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people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367826155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Bicycle Friendly Businesses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businesses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Increase of __ businesses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540638879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Increase in public support and comfort with active transportation as measured by community survey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__% people in support</a:t>
                      </a: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Increase of __% support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6560990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Number of crashes involving bicyclists/pedestrians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 crashes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Decrease of __%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989885399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Severity of crashes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__% high severity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Decrease of __%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4060420914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Increase in share of people walking and biking for transportation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__% of people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Increase of __%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38742451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Obesity and chronic disease rates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__%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Decrease of __%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4185993138"/>
                  </a:ext>
                </a:extLst>
              </a:tr>
              <a:tr h="310007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Reported physical activity rates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__%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Increase of __%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800" dirty="0">
                          <a:effectLst/>
                        </a:rPr>
                        <a:t> </a:t>
                      </a:r>
                      <a:endParaRPr lang="en-US" sz="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539547409"/>
                  </a:ext>
                </a:extLst>
              </a:tr>
            </a:tbl>
          </a:graphicData>
        </a:graphic>
      </p:graphicFrame>
      <p:sp>
        <p:nvSpPr>
          <p:cNvPr id="6" name="Rectangle 5">
            <a:extLst>
              <a:ext uri="{FF2B5EF4-FFF2-40B4-BE49-F238E27FC236}">
                <a16:creationId xmlns:a16="http://schemas.microsoft.com/office/drawing/2014/main" id="{40A753A7-F700-4E8F-B11E-545C8E727503}"/>
              </a:ext>
            </a:extLst>
          </p:cNvPr>
          <p:cNvSpPr/>
          <p:nvPr/>
        </p:nvSpPr>
        <p:spPr>
          <a:xfrm>
            <a:off x="4038600" y="272264"/>
            <a:ext cx="4437529" cy="73866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defTabSz="403413"/>
            <a:r>
              <a:rPr lang="en-US" sz="1400" dirty="0">
                <a:solidFill>
                  <a:srgbClr val="FF0000"/>
                </a:solidFill>
                <a:latin typeface="Calibri" panose="020F0502020204030204"/>
              </a:rPr>
              <a:t>Adjust this table to display only measures selected for your community. Fill in the columns to make a plan for how these data will be monitored.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0" y="410622"/>
            <a:ext cx="76327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8. </a:t>
            </a:r>
            <a:r>
              <a:rPr dirty="0"/>
              <a:t>Maintaining</a:t>
            </a:r>
            <a:r>
              <a:rPr spc="-20" dirty="0"/>
              <a:t> </a:t>
            </a:r>
            <a:r>
              <a:rPr dirty="0"/>
              <a:t>the</a:t>
            </a:r>
            <a:r>
              <a:rPr spc="-100" dirty="0"/>
              <a:t> </a:t>
            </a:r>
            <a:r>
              <a:rPr spc="-5" dirty="0"/>
              <a:t>Active</a:t>
            </a:r>
            <a:r>
              <a:rPr spc="-20" dirty="0"/>
              <a:t> </a:t>
            </a:r>
            <a:r>
              <a:rPr spc="-15" dirty="0"/>
              <a:t>Transportation</a:t>
            </a:r>
            <a:r>
              <a:rPr spc="-20" dirty="0"/>
              <a:t> </a:t>
            </a:r>
            <a:r>
              <a:rPr spc="-5" dirty="0"/>
              <a:t>Network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lang="en-US" dirty="0"/>
              <a:t>23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44500" y="838200"/>
            <a:ext cx="4813300" cy="573310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284480">
              <a:lnSpc>
                <a:spcPct val="106100"/>
              </a:lnSpc>
              <a:spcBef>
                <a:spcPts val="100"/>
              </a:spcBef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Maintenance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crucial component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well-functioning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 trail,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sidewalk,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bikeway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network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[</a:t>
            </a:r>
            <a:r>
              <a:rPr lang="en-US" sz="1100" dirty="0">
                <a:solidFill>
                  <a:srgbClr val="FF0000"/>
                </a:solidFill>
                <a:latin typeface="Arial"/>
                <a:cs typeface="Arial"/>
              </a:rPr>
              <a:t>City </a:t>
            </a: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name</a:t>
            </a:r>
            <a:r>
              <a:rPr sz="1100" spc="-1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FF0000"/>
                </a:solidFill>
                <a:latin typeface="Arial"/>
                <a:cs typeface="Arial"/>
              </a:rPr>
              <a:t>here]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.</a:t>
            </a:r>
            <a:r>
              <a:rPr sz="1100" spc="-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</a:t>
            </a:r>
            <a:r>
              <a:rPr sz="1100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timely </a:t>
            </a:r>
            <a:r>
              <a:rPr sz="1100" spc="-2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response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to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maintenance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issues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will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extend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life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of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City’s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investments, increase 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safety,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encourage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more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people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to </a:t>
            </a:r>
            <a:r>
              <a:rPr sz="1100" spc="-2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walk or bike, and boost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confidence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active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transportation </a:t>
            </a:r>
            <a:r>
              <a:rPr sz="1100" spc="-2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network.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Maintaining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planned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existing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infrastructure</a:t>
            </a:r>
            <a:r>
              <a:rPr lang="en-US" sz="11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 </a:t>
            </a: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[name </a:t>
            </a:r>
            <a:r>
              <a:rPr sz="1100" spc="-5" dirty="0">
                <a:solidFill>
                  <a:srgbClr val="FF0000"/>
                </a:solidFill>
                <a:latin typeface="Arial"/>
                <a:cs typeface="Arial"/>
              </a:rPr>
              <a:t>here]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will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require 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coordination between agencies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, including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231F20"/>
                </a:solidFill>
                <a:latin typeface="Arial"/>
                <a:cs typeface="Arial"/>
              </a:rPr>
              <a:t>KDOT,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[name </a:t>
            </a:r>
            <a:r>
              <a:rPr sz="1100" spc="-5" dirty="0">
                <a:solidFill>
                  <a:srgbClr val="FF0000"/>
                </a:solidFill>
                <a:latin typeface="Arial"/>
                <a:cs typeface="Arial"/>
              </a:rPr>
              <a:t>here]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20" dirty="0">
                <a:solidFill>
                  <a:srgbClr val="231F20"/>
                </a:solidFill>
                <a:latin typeface="Arial"/>
                <a:cs typeface="Arial"/>
              </a:rPr>
              <a:t>County, </a:t>
            </a:r>
            <a:r>
              <a:rPr sz="1100" spc="-2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 </a:t>
            </a:r>
            <a:r>
              <a:rPr sz="1100" dirty="0">
                <a:solidFill>
                  <a:srgbClr val="FF0000"/>
                </a:solidFill>
                <a:latin typeface="Arial"/>
                <a:cs typeface="Arial"/>
              </a:rPr>
              <a:t>[city/town </a:t>
            </a:r>
            <a:r>
              <a:rPr sz="1100" spc="-5" dirty="0">
                <a:solidFill>
                  <a:srgbClr val="FF0000"/>
                </a:solidFill>
                <a:latin typeface="Arial"/>
                <a:cs typeface="Arial"/>
              </a:rPr>
              <a:t>name here]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.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 following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is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list of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common </a:t>
            </a:r>
            <a:r>
              <a:rPr sz="11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maintenance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practices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walking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biking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infrastructure:</a:t>
            </a:r>
            <a:endParaRPr sz="1100" dirty="0">
              <a:latin typeface="Arial"/>
              <a:cs typeface="Arial"/>
            </a:endParaRPr>
          </a:p>
          <a:p>
            <a:pPr marL="183515" marR="314960" indent="-171450">
              <a:lnSpc>
                <a:spcPct val="106100"/>
              </a:lnSpc>
              <a:spcBef>
                <a:spcPts val="795"/>
              </a:spcBef>
              <a:buFont typeface="Arial" panose="020B0604020202020204" pitchFamily="34" charset="0"/>
              <a:buChar char="•"/>
              <a:tabLst>
                <a:tab pos="184150" algn="l"/>
              </a:tabLst>
            </a:pP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Funding for maintenance</a:t>
            </a:r>
          </a:p>
          <a:p>
            <a:pPr marL="183515" marR="314960" indent="-171450">
              <a:lnSpc>
                <a:spcPct val="106100"/>
              </a:lnSpc>
              <a:spcBef>
                <a:spcPts val="795"/>
              </a:spcBef>
              <a:buFont typeface="Arial" panose="020B0604020202020204" pitchFamily="34" charset="0"/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Pavement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Surface</a:t>
            </a:r>
            <a:r>
              <a:rPr sz="11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Treatments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(fog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seal,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slurry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seal,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chip </a:t>
            </a:r>
            <a:r>
              <a:rPr sz="1100" spc="-2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seal,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microsurfacing)</a:t>
            </a:r>
            <a:endParaRPr sz="1100" dirty="0">
              <a:latin typeface="Arial"/>
              <a:cs typeface="Arial"/>
            </a:endParaRP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Crack</a:t>
            </a:r>
            <a:r>
              <a:rPr sz="11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Treatments</a:t>
            </a:r>
            <a:endParaRPr sz="1100" dirty="0">
              <a:latin typeface="Arial"/>
              <a:cs typeface="Arial"/>
            </a:endParaRPr>
          </a:p>
          <a:p>
            <a:pPr marL="183515" marR="254000" indent="-171450">
              <a:lnSpc>
                <a:spcPct val="106100"/>
              </a:lnSpc>
              <a:spcBef>
                <a:spcPts val="80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Pothole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 Depression Repair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(hot mix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asphalt patching, </a:t>
            </a:r>
            <a:r>
              <a:rPr sz="1100" spc="-2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cold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mix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asphalt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patching, and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infrared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patching)</a:t>
            </a:r>
            <a:endParaRPr sz="1100" dirty="0">
              <a:latin typeface="Arial"/>
              <a:cs typeface="Arial"/>
            </a:endParaRP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Resurfacing</a:t>
            </a:r>
            <a:r>
              <a:rPr sz="11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(asphalt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overlay,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mill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overlay)</a:t>
            </a:r>
            <a:endParaRPr sz="1100" dirty="0">
              <a:latin typeface="Arial"/>
              <a:cs typeface="Arial"/>
            </a:endParaRP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Sweeping</a:t>
            </a:r>
            <a:endParaRPr sz="1100" dirty="0">
              <a:latin typeface="Arial"/>
              <a:cs typeface="Arial"/>
            </a:endParaRP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Pavement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marking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maintenance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(striping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other</a:t>
            </a:r>
            <a:r>
              <a:rPr sz="11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markings)</a:t>
            </a:r>
            <a:endParaRPr sz="1100" dirty="0">
              <a:latin typeface="Arial"/>
              <a:cs typeface="Arial"/>
            </a:endParaRP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Sign</a:t>
            </a:r>
            <a:r>
              <a:rPr sz="11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signal</a:t>
            </a:r>
            <a:r>
              <a:rPr sz="11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maintenance</a:t>
            </a:r>
            <a:endParaRPr sz="1100" dirty="0">
              <a:latin typeface="Arial"/>
              <a:cs typeface="Arial"/>
            </a:endParaRP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Snow</a:t>
            </a:r>
            <a:r>
              <a:rPr sz="11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Ice</a:t>
            </a:r>
            <a:r>
              <a:rPr sz="11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Clearing</a:t>
            </a:r>
            <a:endParaRPr sz="1100" dirty="0">
              <a:latin typeface="Arial"/>
              <a:cs typeface="Arial"/>
            </a:endParaRP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De-Icin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g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d</a:t>
            </a:r>
            <a:r>
              <a:rPr sz="1100" spc="-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Anti-icing</a:t>
            </a:r>
            <a:endParaRPr sz="1100" dirty="0">
              <a:latin typeface="Arial"/>
              <a:cs typeface="Arial"/>
            </a:endParaRPr>
          </a:p>
          <a:p>
            <a:pPr marL="183515" indent="-171450">
              <a:lnSpc>
                <a:spcPct val="100000"/>
              </a:lnSpc>
              <a:spcBef>
                <a:spcPts val="880"/>
              </a:spcBef>
              <a:buChar char="•"/>
              <a:tabLst>
                <a:tab pos="184150" algn="l"/>
              </a:tabLst>
            </a:pP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Vegetation</a:t>
            </a:r>
            <a:r>
              <a:rPr sz="11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Management</a:t>
            </a:r>
            <a:endParaRPr sz="1100" dirty="0">
              <a:latin typeface="Arial"/>
              <a:cs typeface="Arial"/>
            </a:endParaRPr>
          </a:p>
          <a:p>
            <a:pPr marL="12700">
              <a:spcBef>
                <a:spcPts val="880"/>
              </a:spcBef>
            </a:pPr>
            <a:r>
              <a:rPr sz="1100" spc="-30" dirty="0">
                <a:solidFill>
                  <a:srgbClr val="231F20"/>
                </a:solidFill>
                <a:latin typeface="Arial"/>
                <a:cs typeface="Arial"/>
              </a:rPr>
              <a:t>Table</a:t>
            </a:r>
            <a:r>
              <a:rPr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x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on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page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x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outlines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231F20"/>
                </a:solidFill>
                <a:latin typeface="Arial"/>
                <a:cs typeface="Arial"/>
              </a:rPr>
              <a:t>the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 planned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biking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sz="11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231F20"/>
                </a:solidFill>
                <a:latin typeface="Arial"/>
                <a:cs typeface="Arial"/>
              </a:rPr>
              <a:t>walking</a:t>
            </a:r>
            <a:r>
              <a:rPr lang="en-US" sz="1100" spc="-5" dirty="0">
                <a:solidFill>
                  <a:srgbClr val="231F20"/>
                </a:solidFill>
                <a:latin typeface="Arial"/>
                <a:cs typeface="Arial"/>
              </a:rPr>
              <a:t> infrastructure projects, 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the </a:t>
            </a:r>
            <a:r>
              <a:rPr lang="en-US" sz="1100" spc="-5" dirty="0">
                <a:solidFill>
                  <a:srgbClr val="231F20"/>
                </a:solidFill>
                <a:latin typeface="Arial"/>
                <a:cs typeface="Arial"/>
              </a:rPr>
              <a:t>likely party 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responsible for</a:t>
            </a:r>
            <a:r>
              <a:rPr lang="en-US" sz="11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maintenance,</a:t>
            </a:r>
            <a:r>
              <a:rPr lang="en-US" sz="11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srgbClr val="231F20"/>
                </a:solidFill>
                <a:latin typeface="Arial"/>
                <a:cs typeface="Arial"/>
              </a:rPr>
              <a:t>and</a:t>
            </a:r>
            <a:r>
              <a:rPr lang="en-US" sz="11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maintenance</a:t>
            </a:r>
            <a:r>
              <a:rPr lang="en-US" sz="11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recommendations</a:t>
            </a:r>
            <a:r>
              <a:rPr lang="en-US" sz="11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for</a:t>
            </a:r>
            <a:r>
              <a:rPr lang="en-US" sz="11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srgbClr val="231F20"/>
                </a:solidFill>
                <a:latin typeface="Arial"/>
                <a:cs typeface="Arial"/>
              </a:rPr>
              <a:t>each </a:t>
            </a:r>
            <a:r>
              <a:rPr lang="en-US" sz="1100" spc="-2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srgbClr val="231F20"/>
                </a:solidFill>
                <a:latin typeface="Arial"/>
                <a:cs typeface="Arial"/>
              </a:rPr>
              <a:t>project.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8D059F8-BBC5-416B-8EF5-1A42BAC294B7}"/>
              </a:ext>
            </a:extLst>
          </p:cNvPr>
          <p:cNvSpPr txBox="1"/>
          <p:nvPr/>
        </p:nvSpPr>
        <p:spPr>
          <a:xfrm>
            <a:off x="5410200" y="1082107"/>
            <a:ext cx="3124200" cy="22915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403413"/>
            <a:r>
              <a:rPr lang="en-US" sz="1588" dirty="0">
                <a:solidFill>
                  <a:srgbClr val="FF0000"/>
                </a:solidFill>
                <a:latin typeface="Calibri" panose="020F0502020204030204"/>
              </a:rPr>
              <a:t>Insert image(s) of an existing bikeway, sidewalk, or trail in your community.</a:t>
            </a:r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BE2D8B-D69B-4D6F-AD95-E12662D9518C}"/>
              </a:ext>
            </a:extLst>
          </p:cNvPr>
          <p:cNvSpPr txBox="1"/>
          <p:nvPr/>
        </p:nvSpPr>
        <p:spPr>
          <a:xfrm>
            <a:off x="5410200" y="3807661"/>
            <a:ext cx="3124200" cy="22915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 defTabSz="403413"/>
            <a:endParaRPr lang="en-US" sz="1588" dirty="0">
              <a:solidFill>
                <a:srgbClr val="FF0000"/>
              </a:solidFill>
              <a:latin typeface="Calibri" panose="020F0502020204030204"/>
            </a:endParaRPr>
          </a:p>
          <a:p>
            <a:pPr algn="ctr" defTabSz="403413"/>
            <a:endParaRPr lang="en-US" sz="1588" dirty="0">
              <a:solidFill>
                <a:srgbClr val="FF0000"/>
              </a:solidFill>
              <a:latin typeface="Calibri" panose="020F0502020204030204"/>
            </a:endParaRPr>
          </a:p>
          <a:p>
            <a:pPr algn="ctr" defTabSz="403413"/>
            <a:endParaRPr lang="en-US" sz="1588" dirty="0">
              <a:solidFill>
                <a:srgbClr val="FF0000"/>
              </a:solidFill>
              <a:latin typeface="Calibri" panose="020F0502020204030204"/>
            </a:endParaRPr>
          </a:p>
          <a:p>
            <a:pPr algn="ctr" defTabSz="403413"/>
            <a:r>
              <a:rPr lang="en-US" sz="1588" dirty="0">
                <a:solidFill>
                  <a:srgbClr val="FF0000"/>
                </a:solidFill>
                <a:latin typeface="Calibri" panose="020F0502020204030204"/>
              </a:rPr>
              <a:t>Insert image(s) of an existing bikeway, sidewalk, or trail in your community.</a:t>
            </a:r>
          </a:p>
          <a:p>
            <a:pPr algn="ctr" defTabSz="403413"/>
            <a:endParaRPr lang="en-US" sz="1588" dirty="0">
              <a:solidFill>
                <a:srgbClr val="FF0000"/>
              </a:solidFill>
              <a:latin typeface="Calibri" panose="020F0502020204030204"/>
            </a:endParaRPr>
          </a:p>
          <a:p>
            <a:pPr algn="ctr"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algn="ctr"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47650" y="457200"/>
            <a:ext cx="29083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dirty="0"/>
              <a:t>8. </a:t>
            </a:r>
            <a:r>
              <a:rPr dirty="0"/>
              <a:t>Maintenance</a:t>
            </a:r>
            <a:r>
              <a:rPr spc="-90" dirty="0"/>
              <a:t> </a:t>
            </a:r>
            <a:r>
              <a:rPr dirty="0"/>
              <a:t>Plan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lang="en-US" dirty="0"/>
              <a:t>24</a:t>
            </a:r>
            <a:endParaRPr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36070761-FF83-4495-9514-25968F6882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913454"/>
              </p:ext>
            </p:extLst>
          </p:nvPr>
        </p:nvGraphicFramePr>
        <p:xfrm>
          <a:off x="563838" y="1066800"/>
          <a:ext cx="8263006" cy="5297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52761">
                  <a:extLst>
                    <a:ext uri="{9D8B030D-6E8A-4147-A177-3AD203B41FA5}">
                      <a16:colId xmlns:a16="http://schemas.microsoft.com/office/drawing/2014/main" val="2767980037"/>
                    </a:ext>
                  </a:extLst>
                </a:gridCol>
                <a:gridCol w="1204714">
                  <a:extLst>
                    <a:ext uri="{9D8B030D-6E8A-4147-A177-3AD203B41FA5}">
                      <a16:colId xmlns:a16="http://schemas.microsoft.com/office/drawing/2014/main" val="2502771522"/>
                    </a:ext>
                  </a:extLst>
                </a:gridCol>
                <a:gridCol w="1926389">
                  <a:extLst>
                    <a:ext uri="{9D8B030D-6E8A-4147-A177-3AD203B41FA5}">
                      <a16:colId xmlns:a16="http://schemas.microsoft.com/office/drawing/2014/main" val="3571403729"/>
                    </a:ext>
                  </a:extLst>
                </a:gridCol>
                <a:gridCol w="1539571">
                  <a:extLst>
                    <a:ext uri="{9D8B030D-6E8A-4147-A177-3AD203B41FA5}">
                      <a16:colId xmlns:a16="http://schemas.microsoft.com/office/drawing/2014/main" val="3254061036"/>
                    </a:ext>
                  </a:extLst>
                </a:gridCol>
                <a:gridCol w="1539571">
                  <a:extLst>
                    <a:ext uri="{9D8B030D-6E8A-4147-A177-3AD203B41FA5}">
                      <a16:colId xmlns:a16="http://schemas.microsoft.com/office/drawing/2014/main" val="99533475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Project Location</a:t>
                      </a:r>
                      <a:endParaRPr lang="en-US" sz="1100" b="1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</a:rPr>
                        <a:t>Project Type</a:t>
                      </a:r>
                      <a:endParaRPr lang="en-US" sz="1100" b="1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Maintenance Responsibility</a:t>
                      </a: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Routine Maintenance Recommendations</a:t>
                      </a: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Potential Funding Source</a:t>
                      </a:r>
                    </a:p>
                  </a:txBody>
                  <a:tcPr marL="45720" marR="27432" marT="27432" marB="27432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462951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X Street (x Street to x Street)</a:t>
                      </a: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Trail</a:t>
                      </a: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Parks Department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Sweeping (quarterly); seal coating as needed, vegetation management</a:t>
                      </a: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979580393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X Street (x Street to x Street)</a:t>
                      </a: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Sidewalk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County</a:t>
                      </a: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Vegetation management; snow and ice clearing</a:t>
                      </a: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2863805874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 </a:t>
                      </a:r>
                      <a:r>
                        <a:rPr lang="en-US" sz="10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X Street (x Street to x Street)</a:t>
                      </a: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 Buffered bike lane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lt"/>
                        </a:rPr>
                        <a:t>KDOT</a:t>
                      </a: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Arial" panose="020B0604020202020204" pitchFamily="34" charset="0"/>
                          <a:cs typeface="Arial" panose="020B0604020202020204" pitchFamily="34" charset="0"/>
                        </a:rPr>
                        <a:t>Sweeping (quarterly); snow clearing as needed; anti-icing; pavement marking maintenance </a:t>
                      </a: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dirty="0">
                        <a:solidFill>
                          <a:srgbClr val="FF0000"/>
                        </a:solidFill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4143513711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105785566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206299275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735180820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983263892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209598958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1462148253"/>
                  </a:ext>
                </a:extLst>
              </a:tr>
              <a:tr h="46634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>
                    <a:solidFill>
                      <a:srgbClr val="6884B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+mn-lt"/>
                        <a:ea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45720" marR="27432" marT="27432" marB="27432" anchor="ctr"/>
                </a:tc>
                <a:extLst>
                  <a:ext uri="{0D108BD9-81ED-4DB2-BD59-A6C34878D82A}">
                    <a16:rowId xmlns:a16="http://schemas.microsoft.com/office/drawing/2014/main" val="317411902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0" y="433601"/>
            <a:ext cx="48133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8. </a:t>
            </a:r>
            <a:r>
              <a:rPr dirty="0"/>
              <a:t>Implementation</a:t>
            </a:r>
            <a:r>
              <a:rPr lang="en-US" dirty="0"/>
              <a:t> Action Plan</a:t>
            </a:r>
            <a:endParaRPr dirty="0"/>
          </a:p>
        </p:txBody>
      </p:sp>
      <p:sp>
        <p:nvSpPr>
          <p:cNvPr id="5" name="object 5"/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lang="en-US" dirty="0"/>
              <a:t>25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44500" y="1082107"/>
            <a:ext cx="4024629" cy="55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[Use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this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space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to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identify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immediate</a:t>
            </a:r>
            <a:r>
              <a:rPr sz="1100" spc="-7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Action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Steps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necessary </a:t>
            </a:r>
            <a:r>
              <a:rPr sz="1100" spc="-29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to</a:t>
            </a:r>
            <a:r>
              <a:rPr sz="1100" spc="5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begin</a:t>
            </a:r>
            <a:r>
              <a:rPr sz="1100" spc="4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implementing</a:t>
            </a:r>
            <a:r>
              <a:rPr sz="1100" spc="5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</a:t>
            </a:r>
            <a:r>
              <a:rPr sz="1100" spc="5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priority</a:t>
            </a:r>
            <a:r>
              <a:rPr sz="1100" spc="4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projects,</a:t>
            </a:r>
            <a:r>
              <a:rPr sz="1100" spc="5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policies</a:t>
            </a:r>
            <a:r>
              <a:rPr sz="1100" spc="4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and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programs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identified in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your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plan.]</a:t>
            </a:r>
            <a:endParaRPr sz="1100" dirty="0">
              <a:latin typeface="Arial"/>
              <a:cs typeface="Arial"/>
            </a:endParaRPr>
          </a:p>
        </p:txBody>
      </p:sp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2893BFD0-468E-4B8E-B036-14C2CBA465D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2470490"/>
              </p:ext>
            </p:extLst>
          </p:nvPr>
        </p:nvGraphicFramePr>
        <p:xfrm>
          <a:off x="439786" y="1964975"/>
          <a:ext cx="7866015" cy="44933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3203">
                  <a:extLst>
                    <a:ext uri="{9D8B030D-6E8A-4147-A177-3AD203B41FA5}">
                      <a16:colId xmlns:a16="http://schemas.microsoft.com/office/drawing/2014/main" val="1514252121"/>
                    </a:ext>
                  </a:extLst>
                </a:gridCol>
                <a:gridCol w="1573203">
                  <a:extLst>
                    <a:ext uri="{9D8B030D-6E8A-4147-A177-3AD203B41FA5}">
                      <a16:colId xmlns:a16="http://schemas.microsoft.com/office/drawing/2014/main" val="2890201172"/>
                    </a:ext>
                  </a:extLst>
                </a:gridCol>
                <a:gridCol w="1573203">
                  <a:extLst>
                    <a:ext uri="{9D8B030D-6E8A-4147-A177-3AD203B41FA5}">
                      <a16:colId xmlns:a16="http://schemas.microsoft.com/office/drawing/2014/main" val="1838018006"/>
                    </a:ext>
                  </a:extLst>
                </a:gridCol>
                <a:gridCol w="1573203">
                  <a:extLst>
                    <a:ext uri="{9D8B030D-6E8A-4147-A177-3AD203B41FA5}">
                      <a16:colId xmlns:a16="http://schemas.microsoft.com/office/drawing/2014/main" val="2569083662"/>
                    </a:ext>
                  </a:extLst>
                </a:gridCol>
                <a:gridCol w="1573203">
                  <a:extLst>
                    <a:ext uri="{9D8B030D-6E8A-4147-A177-3AD203B41FA5}">
                      <a16:colId xmlns:a16="http://schemas.microsoft.com/office/drawing/2014/main" val="2557921003"/>
                    </a:ext>
                  </a:extLst>
                </a:gridCol>
              </a:tblGrid>
              <a:tr h="740331">
                <a:tc>
                  <a:txBody>
                    <a:bodyPr/>
                    <a:lstStyle/>
                    <a:p>
                      <a:pPr algn="l"/>
                      <a:endParaRPr lang="en-US" sz="1100" dirty="0"/>
                    </a:p>
                  </a:txBody>
                  <a:tcPr marL="925413" marR="55525" marT="55525" marB="55525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925413" marR="55525" marT="55525" marB="55525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925413" marR="55525" marT="55525" marB="55525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925413" marR="55525" marT="55525" marB="55525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600" dirty="0"/>
                    </a:p>
                  </a:txBody>
                  <a:tcPr marL="925413" marR="55525" marT="55525" marB="55525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9732564"/>
                  </a:ext>
                </a:extLst>
              </a:tr>
              <a:tr h="75061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extLst>
                  <a:ext uri="{0D108BD9-81ED-4DB2-BD59-A6C34878D82A}">
                    <a16:rowId xmlns:a16="http://schemas.microsoft.com/office/drawing/2014/main" val="2277449962"/>
                  </a:ext>
                </a:extLst>
              </a:tr>
              <a:tr h="75061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extLst>
                  <a:ext uri="{0D108BD9-81ED-4DB2-BD59-A6C34878D82A}">
                    <a16:rowId xmlns:a16="http://schemas.microsoft.com/office/drawing/2014/main" val="1290553105"/>
                  </a:ext>
                </a:extLst>
              </a:tr>
              <a:tr h="75061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extLst>
                  <a:ext uri="{0D108BD9-81ED-4DB2-BD59-A6C34878D82A}">
                    <a16:rowId xmlns:a16="http://schemas.microsoft.com/office/drawing/2014/main" val="4126946687"/>
                  </a:ext>
                </a:extLst>
              </a:tr>
              <a:tr h="75061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extLst>
                  <a:ext uri="{0D108BD9-81ED-4DB2-BD59-A6C34878D82A}">
                    <a16:rowId xmlns:a16="http://schemas.microsoft.com/office/drawing/2014/main" val="326546890"/>
                  </a:ext>
                </a:extLst>
              </a:tr>
              <a:tr h="750613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 marL="92541" marR="55525" marT="55525" marB="55525" anchor="ctr"/>
                </a:tc>
                <a:extLst>
                  <a:ext uri="{0D108BD9-81ED-4DB2-BD59-A6C34878D82A}">
                    <a16:rowId xmlns:a16="http://schemas.microsoft.com/office/drawing/2014/main" val="116116071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552555"/>
            <a:ext cx="23749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1. </a:t>
            </a:r>
            <a:r>
              <a:rPr spc="-5" dirty="0"/>
              <a:t>Background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/>
              <a:t>2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444500" y="1092305"/>
            <a:ext cx="339217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[Write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a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short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paragraph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that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describes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your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city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here</a:t>
            </a:r>
            <a:r>
              <a:rPr lang="en-US" sz="1100" spc="-5" dirty="0">
                <a:solidFill>
                  <a:srgbClr val="ED2024"/>
                </a:solidFill>
                <a:latin typeface="Arial"/>
                <a:cs typeface="Arial"/>
              </a:rPr>
              <a:t>. Add additional pages as needed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.]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978772E6-3518-4D4C-966A-CDC524C270BC}"/>
              </a:ext>
            </a:extLst>
          </p:cNvPr>
          <p:cNvSpPr txBox="1"/>
          <p:nvPr/>
        </p:nvSpPr>
        <p:spPr>
          <a:xfrm>
            <a:off x="426577" y="4191000"/>
            <a:ext cx="2545223" cy="1885131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en-US" sz="16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49C5ED6F-5FF6-4237-9D66-6B378DA23AC5}"/>
              </a:ext>
            </a:extLst>
          </p:cNvPr>
          <p:cNvSpPr txBox="1"/>
          <p:nvPr/>
        </p:nvSpPr>
        <p:spPr>
          <a:xfrm>
            <a:off x="3170413" y="4190999"/>
            <a:ext cx="2545223" cy="1885131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en-US" sz="16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D61D0240-D412-414B-9B98-360F5517862B}"/>
              </a:ext>
            </a:extLst>
          </p:cNvPr>
          <p:cNvSpPr txBox="1"/>
          <p:nvPr/>
        </p:nvSpPr>
        <p:spPr>
          <a:xfrm>
            <a:off x="5943600" y="4191000"/>
            <a:ext cx="2545223" cy="1885131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en-US" sz="16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0EA91CD-72F3-43D1-B385-18A9217F8B11}"/>
              </a:ext>
            </a:extLst>
          </p:cNvPr>
          <p:cNvSpPr txBox="1"/>
          <p:nvPr/>
        </p:nvSpPr>
        <p:spPr>
          <a:xfrm>
            <a:off x="1089588" y="5010453"/>
            <a:ext cx="12192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en-US"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lang="en-US"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lang="en-US"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lang="en-US"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lang="en-US"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lang="en-US" sz="1000" dirty="0">
              <a:latin typeface="Futura PT Medium"/>
              <a:cs typeface="Futura PT Medium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FF9CB51-21A2-4737-BBE5-DBEAEB7CC93E}"/>
              </a:ext>
            </a:extLst>
          </p:cNvPr>
          <p:cNvSpPr txBox="1"/>
          <p:nvPr/>
        </p:nvSpPr>
        <p:spPr>
          <a:xfrm>
            <a:off x="3833424" y="5006520"/>
            <a:ext cx="12192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en-US"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lang="en-US"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lang="en-US"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lang="en-US"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lang="en-US"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lang="en-US" sz="1000" dirty="0">
              <a:latin typeface="Futura PT Medium"/>
              <a:cs typeface="Futura PT Medium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28B867-F28C-4187-B798-1B6530F3CEA2}"/>
              </a:ext>
            </a:extLst>
          </p:cNvPr>
          <p:cNvSpPr txBox="1"/>
          <p:nvPr/>
        </p:nvSpPr>
        <p:spPr>
          <a:xfrm>
            <a:off x="6606611" y="5006520"/>
            <a:ext cx="12192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en-US"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lang="en-US"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lang="en-US"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lang="en-US"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lang="en-US"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lang="en-US" sz="1000" dirty="0">
              <a:latin typeface="Futura PT Medium"/>
              <a:cs typeface="Futura PT Medium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ject 2">
            <a:extLst>
              <a:ext uri="{FF2B5EF4-FFF2-40B4-BE49-F238E27FC236}">
                <a16:creationId xmlns:a16="http://schemas.microsoft.com/office/drawing/2014/main" id="{8A854F3A-2E57-42E8-A137-9F6B19FE3CF7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6" name="object 10">
            <a:extLst>
              <a:ext uri="{FF2B5EF4-FFF2-40B4-BE49-F238E27FC236}">
                <a16:creationId xmlns:a16="http://schemas.microsoft.com/office/drawing/2014/main" id="{27427AA2-6ECD-4ADA-8421-7EA25EA6F395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2051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/>
              <a:t>3</a:t>
            </a:r>
          </a:p>
        </p:txBody>
      </p:sp>
      <p:sp>
        <p:nvSpPr>
          <p:cNvPr id="7" name="object 4">
            <a:extLst>
              <a:ext uri="{FF2B5EF4-FFF2-40B4-BE49-F238E27FC236}">
                <a16:creationId xmlns:a16="http://schemas.microsoft.com/office/drawing/2014/main" id="{485B84F2-D61B-49DB-91D0-5436CC417646}"/>
              </a:ext>
            </a:extLst>
          </p:cNvPr>
          <p:cNvSpPr txBox="1"/>
          <p:nvPr/>
        </p:nvSpPr>
        <p:spPr>
          <a:xfrm>
            <a:off x="457200" y="685800"/>
            <a:ext cx="6887108" cy="8898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2200" b="1" spc="-5" dirty="0">
                <a:solidFill>
                  <a:srgbClr val="222E65"/>
                </a:solidFill>
                <a:latin typeface="Arial"/>
                <a:cs typeface="Arial"/>
              </a:rPr>
              <a:t>2. Community Engagement</a:t>
            </a:r>
            <a:endParaRPr sz="2200" dirty="0">
              <a:latin typeface="Arial"/>
              <a:cs typeface="Arial"/>
            </a:endParaRPr>
          </a:p>
          <a:p>
            <a:pPr marL="12700" marR="5080">
              <a:lnSpc>
                <a:spcPct val="106100"/>
              </a:lnSpc>
              <a:spcBef>
                <a:spcPts val="1530"/>
              </a:spcBef>
            </a:pP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[Write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a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brief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summary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of how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you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engaged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public in </a:t>
            </a:r>
            <a:r>
              <a:rPr sz="1100" spc="-29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this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plan.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There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is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room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on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 following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page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to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list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key stakeholders.]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9143E3F3-82C6-43A2-9655-92711A23B0EF}"/>
              </a:ext>
            </a:extLst>
          </p:cNvPr>
          <p:cNvSpPr txBox="1"/>
          <p:nvPr/>
        </p:nvSpPr>
        <p:spPr>
          <a:xfrm>
            <a:off x="426577" y="4191000"/>
            <a:ext cx="2545223" cy="1885131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en-US" sz="16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9" name="object 6">
            <a:extLst>
              <a:ext uri="{FF2B5EF4-FFF2-40B4-BE49-F238E27FC236}">
                <a16:creationId xmlns:a16="http://schemas.microsoft.com/office/drawing/2014/main" id="{605715A3-7441-49D7-9503-B6AE7F4DAF5E}"/>
              </a:ext>
            </a:extLst>
          </p:cNvPr>
          <p:cNvSpPr txBox="1"/>
          <p:nvPr/>
        </p:nvSpPr>
        <p:spPr>
          <a:xfrm>
            <a:off x="3170413" y="4190999"/>
            <a:ext cx="2545223" cy="1885131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en-US" sz="16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1F3750AC-7A90-4E39-A0DE-5442A217E996}"/>
              </a:ext>
            </a:extLst>
          </p:cNvPr>
          <p:cNvSpPr txBox="1"/>
          <p:nvPr/>
        </p:nvSpPr>
        <p:spPr>
          <a:xfrm>
            <a:off x="5943600" y="4191000"/>
            <a:ext cx="2545223" cy="1885131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lang="en-US" sz="16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BB9E20A-5CA9-4C68-9EF4-B5888A43C8EF}"/>
              </a:ext>
            </a:extLst>
          </p:cNvPr>
          <p:cNvSpPr txBox="1"/>
          <p:nvPr/>
        </p:nvSpPr>
        <p:spPr>
          <a:xfrm>
            <a:off x="1089588" y="5010453"/>
            <a:ext cx="12192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en-US"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lang="en-US"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lang="en-US"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lang="en-US"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lang="en-US"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lang="en-US" sz="1000" dirty="0">
              <a:latin typeface="Futura PT Medium"/>
              <a:cs typeface="Futura PT Medium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BEEA5C0-457C-4AB3-A38A-6E2A736AA228}"/>
              </a:ext>
            </a:extLst>
          </p:cNvPr>
          <p:cNvSpPr txBox="1"/>
          <p:nvPr/>
        </p:nvSpPr>
        <p:spPr>
          <a:xfrm>
            <a:off x="3833424" y="5006520"/>
            <a:ext cx="12192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en-US"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lang="en-US"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lang="en-US"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lang="en-US"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lang="en-US"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lang="en-US" sz="1000" dirty="0">
              <a:latin typeface="Futura PT Medium"/>
              <a:cs typeface="Futura PT Medium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ECB9A34-616E-4BE7-A844-5132A1591191}"/>
              </a:ext>
            </a:extLst>
          </p:cNvPr>
          <p:cNvSpPr txBox="1"/>
          <p:nvPr/>
        </p:nvSpPr>
        <p:spPr>
          <a:xfrm>
            <a:off x="6606611" y="5006520"/>
            <a:ext cx="1219200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lang="en-US"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lang="en-US"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lang="en-US"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lang="en-US"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lang="en-US"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lang="en-US" sz="1000" dirty="0">
              <a:latin typeface="Futura PT Medium"/>
              <a:cs typeface="Futura PT Medium"/>
            </a:endParaRPr>
          </a:p>
        </p:txBody>
      </p:sp>
    </p:spTree>
    <p:extLst>
      <p:ext uri="{BB962C8B-B14F-4D97-AF65-F5344CB8AC3E}">
        <p14:creationId xmlns:p14="http://schemas.microsoft.com/office/powerpoint/2010/main" val="3534658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499" y="552555"/>
            <a:ext cx="6621793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>
                <a:solidFill>
                  <a:srgbClr val="575D8B"/>
                </a:solidFill>
              </a:rPr>
              <a:t>2. Community Engagement</a:t>
            </a:r>
            <a:endParaRPr spc="-85" dirty="0">
              <a:solidFill>
                <a:srgbClr val="575D8B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44500" y="1599565"/>
            <a:ext cx="3605529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[Use this space to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list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stakeholder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involved in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planning </a:t>
            </a:r>
            <a:r>
              <a:rPr sz="1100" spc="-29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process]</a:t>
            </a:r>
            <a:endParaRPr sz="1100" dirty="0">
              <a:latin typeface="Arial"/>
              <a:cs typeface="Arial"/>
            </a:endParaRPr>
          </a:p>
        </p:txBody>
      </p:sp>
      <p:grpSp>
        <p:nvGrpSpPr>
          <p:cNvPr id="5" name="object 5"/>
          <p:cNvGrpSpPr/>
          <p:nvPr/>
        </p:nvGrpSpPr>
        <p:grpSpPr>
          <a:xfrm>
            <a:off x="7010400" y="501164"/>
            <a:ext cx="1054100" cy="876300"/>
            <a:chOff x="7342630" y="304800"/>
            <a:chExt cx="1054100" cy="876300"/>
          </a:xfrm>
        </p:grpSpPr>
        <p:sp>
          <p:nvSpPr>
            <p:cNvPr id="6" name="object 6"/>
            <p:cNvSpPr/>
            <p:nvPr/>
          </p:nvSpPr>
          <p:spPr>
            <a:xfrm>
              <a:off x="7342619" y="304799"/>
              <a:ext cx="1054100" cy="876300"/>
            </a:xfrm>
            <a:custGeom>
              <a:avLst/>
              <a:gdLst/>
              <a:ahLst/>
              <a:cxnLst/>
              <a:rect l="l" t="t" r="r" b="b"/>
              <a:pathLst>
                <a:path w="1054100" h="876300">
                  <a:moveTo>
                    <a:pt x="703580" y="304800"/>
                  </a:moveTo>
                  <a:lnTo>
                    <a:pt x="701001" y="267995"/>
                  </a:lnTo>
                  <a:lnTo>
                    <a:pt x="693420" y="232257"/>
                  </a:lnTo>
                  <a:lnTo>
                    <a:pt x="681088" y="198183"/>
                  </a:lnTo>
                  <a:lnTo>
                    <a:pt x="680720" y="197497"/>
                  </a:lnTo>
                  <a:lnTo>
                    <a:pt x="680720" y="307340"/>
                  </a:lnTo>
                  <a:lnTo>
                    <a:pt x="677913" y="344690"/>
                  </a:lnTo>
                  <a:lnTo>
                    <a:pt x="656082" y="414147"/>
                  </a:lnTo>
                  <a:lnTo>
                    <a:pt x="607504" y="481965"/>
                  </a:lnTo>
                  <a:lnTo>
                    <a:pt x="571220" y="513842"/>
                  </a:lnTo>
                  <a:lnTo>
                    <a:pt x="529437" y="540702"/>
                  </a:lnTo>
                  <a:lnTo>
                    <a:pt x="482892" y="561860"/>
                  </a:lnTo>
                  <a:lnTo>
                    <a:pt x="432320" y="576592"/>
                  </a:lnTo>
                  <a:lnTo>
                    <a:pt x="378460" y="584200"/>
                  </a:lnTo>
                  <a:lnTo>
                    <a:pt x="371792" y="584403"/>
                  </a:lnTo>
                  <a:lnTo>
                    <a:pt x="358457" y="585279"/>
                  </a:lnTo>
                  <a:lnTo>
                    <a:pt x="314960" y="583565"/>
                  </a:lnTo>
                  <a:lnTo>
                    <a:pt x="278130" y="577850"/>
                  </a:lnTo>
                  <a:lnTo>
                    <a:pt x="274320" y="577850"/>
                  </a:lnTo>
                  <a:lnTo>
                    <a:pt x="211556" y="609384"/>
                  </a:lnTo>
                  <a:lnTo>
                    <a:pt x="110490" y="660400"/>
                  </a:lnTo>
                  <a:lnTo>
                    <a:pt x="161290" y="546100"/>
                  </a:lnTo>
                  <a:lnTo>
                    <a:pt x="166370" y="535940"/>
                  </a:lnTo>
                  <a:lnTo>
                    <a:pt x="157480" y="530860"/>
                  </a:lnTo>
                  <a:lnTo>
                    <a:pt x="146494" y="523786"/>
                  </a:lnTo>
                  <a:lnTo>
                    <a:pt x="77914" y="458419"/>
                  </a:lnTo>
                  <a:lnTo>
                    <a:pt x="49212" y="411327"/>
                  </a:lnTo>
                  <a:lnTo>
                    <a:pt x="31483" y="360184"/>
                  </a:lnTo>
                  <a:lnTo>
                    <a:pt x="25400" y="306070"/>
                  </a:lnTo>
                  <a:lnTo>
                    <a:pt x="30594" y="256209"/>
                  </a:lnTo>
                  <a:lnTo>
                    <a:pt x="45605" y="209207"/>
                  </a:lnTo>
                  <a:lnTo>
                    <a:pt x="69570" y="165811"/>
                  </a:lnTo>
                  <a:lnTo>
                    <a:pt x="101650" y="126733"/>
                  </a:lnTo>
                  <a:lnTo>
                    <a:pt x="140970" y="92710"/>
                  </a:lnTo>
                  <a:lnTo>
                    <a:pt x="177177" y="69621"/>
                  </a:lnTo>
                  <a:lnTo>
                    <a:pt x="216916" y="50914"/>
                  </a:lnTo>
                  <a:lnTo>
                    <a:pt x="259753" y="37033"/>
                  </a:lnTo>
                  <a:lnTo>
                    <a:pt x="305282" y="28384"/>
                  </a:lnTo>
                  <a:lnTo>
                    <a:pt x="353060" y="25400"/>
                  </a:lnTo>
                  <a:lnTo>
                    <a:pt x="406603" y="29210"/>
                  </a:lnTo>
                  <a:lnTo>
                    <a:pt x="457492" y="40220"/>
                  </a:lnTo>
                  <a:lnTo>
                    <a:pt x="504990" y="57785"/>
                  </a:lnTo>
                  <a:lnTo>
                    <a:pt x="548360" y="81280"/>
                  </a:lnTo>
                  <a:lnTo>
                    <a:pt x="586867" y="110070"/>
                  </a:lnTo>
                  <a:lnTo>
                    <a:pt x="619760" y="143510"/>
                  </a:lnTo>
                  <a:lnTo>
                    <a:pt x="657148" y="202869"/>
                  </a:lnTo>
                  <a:lnTo>
                    <a:pt x="677951" y="270929"/>
                  </a:lnTo>
                  <a:lnTo>
                    <a:pt x="680720" y="307340"/>
                  </a:lnTo>
                  <a:lnTo>
                    <a:pt x="680720" y="197497"/>
                  </a:lnTo>
                  <a:lnTo>
                    <a:pt x="635241" y="125844"/>
                  </a:lnTo>
                  <a:lnTo>
                    <a:pt x="599630" y="89801"/>
                  </a:lnTo>
                  <a:lnTo>
                    <a:pt x="558165" y="58902"/>
                  </a:lnTo>
                  <a:lnTo>
                    <a:pt x="511632" y="33820"/>
                  </a:lnTo>
                  <a:lnTo>
                    <a:pt x="460781" y="15240"/>
                  </a:lnTo>
                  <a:lnTo>
                    <a:pt x="406400" y="3810"/>
                  </a:lnTo>
                  <a:lnTo>
                    <a:pt x="355600" y="0"/>
                  </a:lnTo>
                  <a:lnTo>
                    <a:pt x="351790" y="0"/>
                  </a:lnTo>
                  <a:lnTo>
                    <a:pt x="299808" y="3327"/>
                  </a:lnTo>
                  <a:lnTo>
                    <a:pt x="250190" y="12966"/>
                  </a:lnTo>
                  <a:lnTo>
                    <a:pt x="203479" y="28448"/>
                  </a:lnTo>
                  <a:lnTo>
                    <a:pt x="160235" y="49288"/>
                  </a:lnTo>
                  <a:lnTo>
                    <a:pt x="120980" y="75006"/>
                  </a:lnTo>
                  <a:lnTo>
                    <a:pt x="86283" y="105117"/>
                  </a:lnTo>
                  <a:lnTo>
                    <a:pt x="56680" y="139141"/>
                  </a:lnTo>
                  <a:lnTo>
                    <a:pt x="32702" y="176606"/>
                  </a:lnTo>
                  <a:lnTo>
                    <a:pt x="14897" y="217030"/>
                  </a:lnTo>
                  <a:lnTo>
                    <a:pt x="3822" y="259918"/>
                  </a:lnTo>
                  <a:lnTo>
                    <a:pt x="0" y="304800"/>
                  </a:lnTo>
                  <a:lnTo>
                    <a:pt x="4152" y="351243"/>
                  </a:lnTo>
                  <a:lnTo>
                    <a:pt x="16281" y="396100"/>
                  </a:lnTo>
                  <a:lnTo>
                    <a:pt x="35877" y="438632"/>
                  </a:lnTo>
                  <a:lnTo>
                    <a:pt x="62471" y="478091"/>
                  </a:lnTo>
                  <a:lnTo>
                    <a:pt x="95554" y="513740"/>
                  </a:lnTo>
                  <a:lnTo>
                    <a:pt x="134620" y="544830"/>
                  </a:lnTo>
                  <a:lnTo>
                    <a:pt x="62230" y="712470"/>
                  </a:lnTo>
                  <a:lnTo>
                    <a:pt x="165760" y="660400"/>
                  </a:lnTo>
                  <a:lnTo>
                    <a:pt x="279400" y="603250"/>
                  </a:lnTo>
                  <a:lnTo>
                    <a:pt x="297700" y="606386"/>
                  </a:lnTo>
                  <a:lnTo>
                    <a:pt x="316230" y="608330"/>
                  </a:lnTo>
                  <a:lnTo>
                    <a:pt x="334772" y="609333"/>
                  </a:lnTo>
                  <a:lnTo>
                    <a:pt x="353060" y="609600"/>
                  </a:lnTo>
                  <a:lnTo>
                    <a:pt x="362788" y="609384"/>
                  </a:lnTo>
                  <a:lnTo>
                    <a:pt x="372745" y="608812"/>
                  </a:lnTo>
                  <a:lnTo>
                    <a:pt x="382714" y="607999"/>
                  </a:lnTo>
                  <a:lnTo>
                    <a:pt x="392430" y="607060"/>
                  </a:lnTo>
                  <a:lnTo>
                    <a:pt x="421106" y="603250"/>
                  </a:lnTo>
                  <a:lnTo>
                    <a:pt x="426034" y="602602"/>
                  </a:lnTo>
                  <a:lnTo>
                    <a:pt x="458317" y="595160"/>
                  </a:lnTo>
                  <a:lnTo>
                    <a:pt x="488251" y="585470"/>
                  </a:lnTo>
                  <a:lnTo>
                    <a:pt x="489407" y="585101"/>
                  </a:lnTo>
                  <a:lnTo>
                    <a:pt x="564019" y="548005"/>
                  </a:lnTo>
                  <a:lnTo>
                    <a:pt x="603707" y="517652"/>
                  </a:lnTo>
                  <a:lnTo>
                    <a:pt x="637768" y="482371"/>
                  </a:lnTo>
                  <a:lnTo>
                    <a:pt x="665492" y="442798"/>
                  </a:lnTo>
                  <a:lnTo>
                    <a:pt x="686181" y="399580"/>
                  </a:lnTo>
                  <a:lnTo>
                    <a:pt x="699122" y="353377"/>
                  </a:lnTo>
                  <a:lnTo>
                    <a:pt x="703580" y="304800"/>
                  </a:lnTo>
                  <a:close/>
                </a:path>
                <a:path w="1054100" h="876300">
                  <a:moveTo>
                    <a:pt x="1054100" y="468630"/>
                  </a:moveTo>
                  <a:lnTo>
                    <a:pt x="1050290" y="423748"/>
                  </a:lnTo>
                  <a:lnTo>
                    <a:pt x="1039215" y="380860"/>
                  </a:lnTo>
                  <a:lnTo>
                    <a:pt x="1021410" y="340436"/>
                  </a:lnTo>
                  <a:lnTo>
                    <a:pt x="997432" y="302971"/>
                  </a:lnTo>
                  <a:lnTo>
                    <a:pt x="967828" y="268947"/>
                  </a:lnTo>
                  <a:lnTo>
                    <a:pt x="933119" y="238836"/>
                  </a:lnTo>
                  <a:lnTo>
                    <a:pt x="893876" y="213118"/>
                  </a:lnTo>
                  <a:lnTo>
                    <a:pt x="850633" y="192278"/>
                  </a:lnTo>
                  <a:lnTo>
                    <a:pt x="803922" y="176796"/>
                  </a:lnTo>
                  <a:lnTo>
                    <a:pt x="754303" y="167157"/>
                  </a:lnTo>
                  <a:lnTo>
                    <a:pt x="702310" y="163830"/>
                  </a:lnTo>
                  <a:lnTo>
                    <a:pt x="689610" y="163830"/>
                  </a:lnTo>
                  <a:lnTo>
                    <a:pt x="705015" y="196938"/>
                  </a:lnTo>
                  <a:lnTo>
                    <a:pt x="716597" y="231457"/>
                  </a:lnTo>
                  <a:lnTo>
                    <a:pt x="723900" y="267423"/>
                  </a:lnTo>
                  <a:lnTo>
                    <a:pt x="726440" y="304800"/>
                  </a:lnTo>
                  <a:lnTo>
                    <a:pt x="723049" y="349072"/>
                  </a:lnTo>
                  <a:lnTo>
                    <a:pt x="713181" y="391566"/>
                  </a:lnTo>
                  <a:lnTo>
                    <a:pt x="697255" y="431901"/>
                  </a:lnTo>
                  <a:lnTo>
                    <a:pt x="675728" y="469684"/>
                  </a:lnTo>
                  <a:lnTo>
                    <a:pt x="649033" y="504520"/>
                  </a:lnTo>
                  <a:lnTo>
                    <a:pt x="617626" y="536016"/>
                  </a:lnTo>
                  <a:lnTo>
                    <a:pt x="581926" y="563803"/>
                  </a:lnTo>
                  <a:lnTo>
                    <a:pt x="542391" y="587463"/>
                  </a:lnTo>
                  <a:lnTo>
                    <a:pt x="499452" y="606640"/>
                  </a:lnTo>
                  <a:lnTo>
                    <a:pt x="453555" y="620928"/>
                  </a:lnTo>
                  <a:lnTo>
                    <a:pt x="405130" y="629920"/>
                  </a:lnTo>
                  <a:lnTo>
                    <a:pt x="434657" y="665073"/>
                  </a:lnTo>
                  <a:lnTo>
                    <a:pt x="469493" y="696137"/>
                  </a:lnTo>
                  <a:lnTo>
                    <a:pt x="509041" y="722668"/>
                  </a:lnTo>
                  <a:lnTo>
                    <a:pt x="552691" y="744143"/>
                  </a:lnTo>
                  <a:lnTo>
                    <a:pt x="599859" y="760095"/>
                  </a:lnTo>
                  <a:lnTo>
                    <a:pt x="649935" y="770013"/>
                  </a:lnTo>
                  <a:lnTo>
                    <a:pt x="702310" y="773430"/>
                  </a:lnTo>
                  <a:lnTo>
                    <a:pt x="720610" y="772985"/>
                  </a:lnTo>
                  <a:lnTo>
                    <a:pt x="739140" y="771690"/>
                  </a:lnTo>
                  <a:lnTo>
                    <a:pt x="757682" y="769683"/>
                  </a:lnTo>
                  <a:lnTo>
                    <a:pt x="775970" y="767080"/>
                  </a:lnTo>
                  <a:lnTo>
                    <a:pt x="993140" y="876300"/>
                  </a:lnTo>
                  <a:lnTo>
                    <a:pt x="919480" y="708660"/>
                  </a:lnTo>
                  <a:lnTo>
                    <a:pt x="959002" y="677481"/>
                  </a:lnTo>
                  <a:lnTo>
                    <a:pt x="992200" y="641642"/>
                  </a:lnTo>
                  <a:lnTo>
                    <a:pt x="1018705" y="601980"/>
                  </a:lnTo>
                  <a:lnTo>
                    <a:pt x="1038110" y="559371"/>
                  </a:lnTo>
                  <a:lnTo>
                    <a:pt x="1050036" y="514642"/>
                  </a:lnTo>
                  <a:lnTo>
                    <a:pt x="1054100" y="468630"/>
                  </a:lnTo>
                  <a:close/>
                </a:path>
              </a:pathLst>
            </a:custGeom>
            <a:solidFill>
              <a:srgbClr val="4971B8"/>
            </a:solidFill>
          </p:spPr>
          <p:txBody>
            <a:bodyPr wrap="square" lIns="0" tIns="0" rIns="0" bIns="0" rtlCol="0"/>
            <a:lstStyle/>
            <a:p>
              <a:endParaRPr dirty="0"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524242" y="572770"/>
              <a:ext cx="81280" cy="81279"/>
            </a:xfrm>
            <a:prstGeom prst="rect">
              <a:avLst/>
            </a:prstGeom>
          </p:spPr>
        </p:pic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796020" y="572770"/>
              <a:ext cx="81280" cy="81279"/>
            </a:xfrm>
            <a:prstGeom prst="rect">
              <a:avLst/>
            </a:prstGeom>
          </p:spPr>
        </p:pic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660130" y="572770"/>
              <a:ext cx="81279" cy="81279"/>
            </a:xfrm>
            <a:prstGeom prst="rect">
              <a:avLst/>
            </a:prstGeom>
          </p:spPr>
        </p:pic>
      </p:grpSp>
      <p:sp>
        <p:nvSpPr>
          <p:cNvPr id="11" name="object 5">
            <a:extLst>
              <a:ext uri="{FF2B5EF4-FFF2-40B4-BE49-F238E27FC236}">
                <a16:creationId xmlns:a16="http://schemas.microsoft.com/office/drawing/2014/main" id="{BF4695CF-673C-4D62-A594-6EF987132997}"/>
              </a:ext>
            </a:extLst>
          </p:cNvPr>
          <p:cNvSpPr txBox="1"/>
          <p:nvPr/>
        </p:nvSpPr>
        <p:spPr>
          <a:xfrm>
            <a:off x="6096025" y="3009379"/>
            <a:ext cx="2590800" cy="3391535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</a:pP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12" name="object 7">
            <a:extLst>
              <a:ext uri="{FF2B5EF4-FFF2-40B4-BE49-F238E27FC236}">
                <a16:creationId xmlns:a16="http://schemas.microsoft.com/office/drawing/2014/main" id="{53AA3C75-4290-4FA2-AB3E-EBB96FDA268A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2051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/>
              <a:t>4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493BC4A-CC91-4140-A549-C00ED5247F79}"/>
              </a:ext>
            </a:extLst>
          </p:cNvPr>
          <p:cNvSpPr txBox="1"/>
          <p:nvPr/>
        </p:nvSpPr>
        <p:spPr>
          <a:xfrm>
            <a:off x="685811" y="939314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Who</a:t>
            </a:r>
            <a:r>
              <a:rPr lang="en-US" sz="2400" b="1" spc="-1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5" dirty="0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n-US" sz="2400" b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35" dirty="0">
                <a:latin typeface="Arial" panose="020B0604020202020204" pitchFamily="34" charset="0"/>
                <a:cs typeface="Arial" panose="020B0604020202020204" pitchFamily="34" charset="0"/>
              </a:rPr>
              <a:t>Talked</a:t>
            </a:r>
            <a:r>
              <a:rPr lang="en-US" sz="2400" b="1" spc="-1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85" dirty="0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28600" y="417885"/>
            <a:ext cx="16891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40" dirty="0"/>
              <a:t>3. </a:t>
            </a:r>
            <a:r>
              <a:rPr spc="-40" dirty="0"/>
              <a:t>V</a:t>
            </a:r>
            <a:r>
              <a:rPr dirty="0"/>
              <a:t>ision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686302" y="1077681"/>
            <a:ext cx="3987165" cy="412651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155575">
              <a:lnSpc>
                <a:spcPct val="106100"/>
              </a:lnSpc>
              <a:spcBef>
                <a:spcPts val="153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[Include your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active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transportation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goals here. 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We’ve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included </a:t>
            </a:r>
            <a:r>
              <a:rPr sz="1100" spc="-29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statewide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goals as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a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placeholder.]</a:t>
            </a:r>
            <a:endParaRPr sz="1100" dirty="0">
              <a:latin typeface="Arial"/>
              <a:cs typeface="Arial"/>
            </a:endParaRPr>
          </a:p>
          <a:p>
            <a:pPr algn="l"/>
            <a:endParaRPr lang="en-US" sz="2400" b="0" i="0" u="none" strike="noStrike" baseline="0" dirty="0">
              <a:solidFill>
                <a:srgbClr val="00007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100" b="1" i="0" u="none" strike="noStrike" baseline="0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Safety: 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Reduce the frequency and severity of crashes involving pedestrians, bicyclists, and other active transportation users.</a:t>
            </a:r>
          </a:p>
          <a:p>
            <a:pPr algn="l"/>
            <a:endParaRPr lang="en-US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100" b="1" i="0" u="none" strike="noStrike" baseline="0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Equity: 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 in underserved communities and prioritize the needs of populations that rely on active transportation and transit to reach jobs and essential services.</a:t>
            </a:r>
          </a:p>
          <a:p>
            <a:pPr algn="l"/>
            <a:endParaRPr lang="en-US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100" b="1" i="0" u="none" strike="noStrike" baseline="0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Mobility: 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Increase the regular use of walking, cycling, wheeling, and other active transportation modes.</a:t>
            </a:r>
          </a:p>
          <a:p>
            <a:pPr algn="l"/>
            <a:endParaRPr lang="en-US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100" b="1" i="0" u="none" strike="noStrike" baseline="0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Community Health and Vibrancy: 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Promote active transportation activity and infrastructure to improve people’s lives, positively impact the environment, improve quality of life, and spur economic development.</a:t>
            </a:r>
          </a:p>
          <a:p>
            <a:pPr algn="l"/>
            <a:endParaRPr lang="en-US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100" b="1" i="0" u="none" strike="noStrike" baseline="0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Culture Shift and Education: 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Normalize active transportation as a vital part of the overall transportation system.</a:t>
            </a:r>
          </a:p>
          <a:p>
            <a:pPr algn="l"/>
            <a:endParaRPr lang="en-US" sz="1100" b="0" i="0" u="none" strike="noStrike" baseline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en-US" sz="1100" b="1" i="0" u="none" strike="noStrike" baseline="0" dirty="0">
                <a:solidFill>
                  <a:srgbClr val="00007D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System Longevity: </a:t>
            </a:r>
            <a:r>
              <a:rPr lang="en-US" sz="11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Maintain and preserve active transportation system investments and funding sources.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44500" y="1082107"/>
            <a:ext cx="3859529" cy="11791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[Include your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active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transportation vision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here. 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We’ve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included </a:t>
            </a:r>
            <a:r>
              <a:rPr sz="1100" spc="-29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statewide vision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as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a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placeholder.]</a:t>
            </a:r>
            <a:endParaRPr sz="1100" dirty="0">
              <a:latin typeface="Arial"/>
              <a:cs typeface="Arial"/>
            </a:endParaRPr>
          </a:p>
          <a:p>
            <a:pPr marL="12700" marR="26034">
              <a:lnSpc>
                <a:spcPct val="106100"/>
              </a:lnSpc>
              <a:spcBef>
                <a:spcPts val="800"/>
              </a:spcBef>
            </a:pPr>
            <a:r>
              <a:rPr lang="en-US" sz="1100" dirty="0">
                <a:solidFill>
                  <a:srgbClr val="231F20"/>
                </a:solidFill>
                <a:latin typeface="Arial"/>
                <a:cs typeface="Arial"/>
              </a:rPr>
              <a:t>Kansas will be a place where people of all ages, abilities, and backgrounds have safe and convenient options to walk, bike, roll, and use other active modes for transportation and recreation.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457200" y="2474976"/>
            <a:ext cx="4000500" cy="3473450"/>
          </a:xfrm>
          <a:prstGeom prst="rect">
            <a:avLst/>
          </a:prstGeom>
          <a:solidFill>
            <a:srgbClr val="D9D2C2"/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</a:pPr>
            <a:endParaRPr sz="1200" dirty="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650" dirty="0">
              <a:latin typeface="Times New Roman"/>
              <a:cs typeface="Times New Roman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Photo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spc="5" dirty="0">
                <a:solidFill>
                  <a:srgbClr val="222E65"/>
                </a:solidFill>
                <a:latin typeface="Futura PT Medium"/>
                <a:cs typeface="Futura PT Medium"/>
              </a:rPr>
              <a:t>goes</a:t>
            </a:r>
            <a:r>
              <a:rPr sz="1000" b="0" spc="-25" dirty="0">
                <a:solidFill>
                  <a:srgbClr val="222E65"/>
                </a:solidFill>
                <a:latin typeface="Futura PT Medium"/>
                <a:cs typeface="Futura PT Medium"/>
              </a:rPr>
              <a:t> </a:t>
            </a:r>
            <a:r>
              <a:rPr sz="1000" b="0" dirty="0">
                <a:solidFill>
                  <a:srgbClr val="222E65"/>
                </a:solidFill>
                <a:latin typeface="Futura PT Medium"/>
                <a:cs typeface="Futura PT Medium"/>
              </a:rPr>
              <a:t>here.</a:t>
            </a:r>
            <a:endParaRPr sz="1000" dirty="0">
              <a:latin typeface="Futura PT Medium"/>
              <a:cs typeface="Futura PT Medium"/>
            </a:endParaRPr>
          </a:p>
        </p:txBody>
      </p:sp>
      <p:sp>
        <p:nvSpPr>
          <p:cNvPr id="8" name="object 5">
            <a:extLst>
              <a:ext uri="{FF2B5EF4-FFF2-40B4-BE49-F238E27FC236}">
                <a16:creationId xmlns:a16="http://schemas.microsoft.com/office/drawing/2014/main" id="{91DB294B-1777-459E-A6BA-EE8C4CAA95E5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2051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/>
              <a:t>5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EA9E30BC-8149-4625-ABDF-705A701C350F}"/>
              </a:ext>
            </a:extLst>
          </p:cNvPr>
          <p:cNvSpPr txBox="1"/>
          <p:nvPr/>
        </p:nvSpPr>
        <p:spPr>
          <a:xfrm>
            <a:off x="4572000" y="407313"/>
            <a:ext cx="990601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200" b="1" dirty="0">
                <a:solidFill>
                  <a:srgbClr val="222E65"/>
                </a:solidFill>
                <a:latin typeface="Arial"/>
                <a:cs typeface="Arial"/>
              </a:rPr>
              <a:t>Goals</a:t>
            </a:r>
            <a:endParaRPr lang="en-US" sz="2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38125" y="410622"/>
            <a:ext cx="73279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pc="-5" dirty="0"/>
              <a:t>4. </a:t>
            </a:r>
            <a:r>
              <a:rPr spc="-5" dirty="0"/>
              <a:t>Community</a:t>
            </a:r>
            <a:r>
              <a:rPr spc="-85" dirty="0"/>
              <a:t> </a:t>
            </a:r>
            <a:r>
              <a:rPr dirty="0"/>
              <a:t>Snapshot</a:t>
            </a:r>
            <a:r>
              <a:rPr lang="en-US" dirty="0"/>
              <a:t> &amp; Current Conditions</a:t>
            </a:r>
            <a:endParaRPr dirty="0"/>
          </a:p>
        </p:txBody>
      </p:sp>
      <p:sp>
        <p:nvSpPr>
          <p:cNvPr id="4" name="object 4"/>
          <p:cNvSpPr txBox="1"/>
          <p:nvPr/>
        </p:nvSpPr>
        <p:spPr>
          <a:xfrm>
            <a:off x="444500" y="1082107"/>
            <a:ext cx="3746500" cy="71776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[Use this space to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provide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more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demographic background </a:t>
            </a:r>
            <a:r>
              <a:rPr lang="en-US" sz="1100" spc="-5" dirty="0">
                <a:solidFill>
                  <a:srgbClr val="ED2024"/>
                </a:solidFill>
                <a:latin typeface="Arial"/>
                <a:cs typeface="Arial"/>
              </a:rPr>
              <a:t>and the existing demographic conditions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o</a:t>
            </a:r>
            <a:r>
              <a:rPr lang="en-US" sz="1100" spc="-5" dirty="0">
                <a:solidFill>
                  <a:srgbClr val="ED2024"/>
                </a:solidFill>
                <a:latin typeface="Arial"/>
                <a:cs typeface="Arial"/>
              </a:rPr>
              <a:t>f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your community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as described in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Section 3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 </a:t>
            </a:r>
            <a:r>
              <a:rPr sz="1100" spc="-25" dirty="0">
                <a:solidFill>
                  <a:srgbClr val="ED2024"/>
                </a:solidFill>
                <a:latin typeface="Arial"/>
                <a:cs typeface="Arial"/>
                <a:hlinkClick r:id="rId3"/>
              </a:rPr>
              <a:t>Toolkit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  <a:hlinkClick r:id="rId3"/>
              </a:rPr>
              <a:t>Guide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  <a:hlinkClick r:id="rId3"/>
              </a:rPr>
              <a:t>book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.</a:t>
            </a:r>
            <a:r>
              <a:rPr lang="en-US" sz="1100" spc="-5" dirty="0">
                <a:solidFill>
                  <a:srgbClr val="ED2024"/>
                </a:solidFill>
                <a:latin typeface="Arial"/>
                <a:cs typeface="Arial"/>
              </a:rPr>
              <a:t> Add additional pages as needed.]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31BCD8E-7D5C-427F-A89D-0714189C812D}"/>
              </a:ext>
            </a:extLst>
          </p:cNvPr>
          <p:cNvSpPr txBox="1"/>
          <p:nvPr/>
        </p:nvSpPr>
        <p:spPr>
          <a:xfrm>
            <a:off x="4343400" y="990600"/>
            <a:ext cx="4550484" cy="5223931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r>
              <a:rPr lang="en-US" sz="1588" dirty="0">
                <a:solidFill>
                  <a:srgbClr val="FF0000"/>
                </a:solidFill>
                <a:latin typeface="Calibri" panose="020F0502020204030204"/>
              </a:rPr>
              <a:t>Insert tables, charts or maps of key demographic characteristics</a:t>
            </a: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  <a:p>
            <a:pPr defTabSz="403413"/>
            <a:endParaRPr lang="en-US" sz="1588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" name="Rectangle 1">
            <a:extLst>
              <a:ext uri="{FF2B5EF4-FFF2-40B4-BE49-F238E27FC236}">
                <a16:creationId xmlns:a16="http://schemas.microsoft.com/office/drawing/2014/main" id="{6E9E384F-420C-4B0B-9368-D55F747D4FB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6217972"/>
            <a:ext cx="3795432" cy="2038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683" tIns="40341" rIns="80683" bIns="40341" numCol="1" anchor="ctr" anchorCtr="0" compatLnSpc="1">
            <a:prstTxWarp prst="textNoShape">
              <a:avLst/>
            </a:prstTxWarp>
            <a:spAutoFit/>
          </a:bodyPr>
          <a:lstStyle/>
          <a:p>
            <a:pPr defTabSz="80682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5" i="1" dirty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Figure x: </a:t>
            </a:r>
            <a:r>
              <a:rPr lang="en-US" altLang="en-US" sz="795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Describe image above</a:t>
            </a:r>
            <a:endParaRPr lang="en-US" altLang="en-US" sz="1588" dirty="0">
              <a:solidFill>
                <a:srgbClr val="FF0000"/>
              </a:solidFill>
              <a:latin typeface="Arial" panose="020B0604020202020204" pitchFamily="34" charset="0"/>
            </a:endParaRPr>
          </a:p>
        </p:txBody>
      </p:sp>
      <p:sp>
        <p:nvSpPr>
          <p:cNvPr id="8" name="object 6">
            <a:extLst>
              <a:ext uri="{FF2B5EF4-FFF2-40B4-BE49-F238E27FC236}">
                <a16:creationId xmlns:a16="http://schemas.microsoft.com/office/drawing/2014/main" id="{D867169A-C5A0-4CF2-9719-0D229993F310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2051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/>
              <a:t>6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44500" y="805911"/>
            <a:ext cx="7632700" cy="31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Current</a:t>
            </a:r>
            <a:r>
              <a:rPr spc="-105" dirty="0"/>
              <a:t> </a:t>
            </a:r>
            <a:r>
              <a:rPr spc="-5" dirty="0"/>
              <a:t>Active</a:t>
            </a:r>
            <a:r>
              <a:rPr spc="-25" dirty="0"/>
              <a:t> </a:t>
            </a:r>
            <a:r>
              <a:rPr spc="-15" dirty="0"/>
              <a:t>Transportation</a:t>
            </a:r>
            <a:r>
              <a:rPr spc="-25" dirty="0"/>
              <a:t> </a:t>
            </a:r>
            <a:r>
              <a:rPr spc="-5" dirty="0"/>
              <a:t>Conditions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44500" y="1409341"/>
            <a:ext cx="3933190" cy="278165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[Use this space to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describe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your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assessment of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current </a:t>
            </a:r>
            <a:r>
              <a:rPr sz="110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conditions.</a:t>
            </a:r>
            <a:r>
              <a:rPr sz="1100" spc="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Section</a:t>
            </a:r>
            <a:r>
              <a:rPr sz="1100" spc="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3</a:t>
            </a:r>
            <a:r>
              <a:rPr sz="1100" spc="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of</a:t>
            </a:r>
            <a:r>
              <a:rPr sz="1100" spc="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25" dirty="0">
                <a:solidFill>
                  <a:srgbClr val="ED2024"/>
                </a:solidFill>
                <a:latin typeface="Arial"/>
                <a:cs typeface="Arial"/>
                <a:hlinkClick r:id="rId3"/>
              </a:rPr>
              <a:t>Toolkit</a:t>
            </a:r>
            <a:r>
              <a:rPr sz="1100" spc="15" dirty="0">
                <a:solidFill>
                  <a:srgbClr val="ED2024"/>
                </a:solidFill>
                <a:latin typeface="Arial"/>
                <a:cs typeface="Arial"/>
                <a:hlinkClick r:id="rId3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  <a:hlinkClick r:id="rId3"/>
              </a:rPr>
              <a:t>Guide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  <a:hlinkClick r:id="rId3"/>
              </a:rPr>
              <a:t>book</a:t>
            </a:r>
            <a:r>
              <a:rPr sz="1100" spc="15" dirty="0">
                <a:solidFill>
                  <a:srgbClr val="ED2024"/>
                </a:solidFill>
                <a:latin typeface="Arial"/>
                <a:cs typeface="Arial"/>
                <a:hlinkClick r:id="rId3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walks</a:t>
            </a:r>
            <a:r>
              <a:rPr sz="1100" spc="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you</a:t>
            </a:r>
            <a:r>
              <a:rPr sz="1100" spc="2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through </a:t>
            </a:r>
            <a:r>
              <a:rPr sz="110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key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questions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to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ask during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this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assessment and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 Guide to </a:t>
            </a:r>
            <a:r>
              <a:rPr sz="110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Creating 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Walking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and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Bicycling Maps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will help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you create maps </a:t>
            </a:r>
            <a:r>
              <a:rPr sz="1100" spc="-29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of existing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conditions,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gaps, and barriers.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There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is additional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 space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on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 following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pages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to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include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maps,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lists of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key </a:t>
            </a:r>
            <a:r>
              <a:rPr sz="1100" spc="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issues,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and photos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illustrating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conditions.]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dirty="0">
                <a:solidFill>
                  <a:srgbClr val="4971B8"/>
                </a:solidFill>
                <a:latin typeface="Arial"/>
                <a:cs typeface="Arial"/>
              </a:rPr>
              <a:t>Street</a:t>
            </a:r>
            <a:r>
              <a:rPr sz="1100" b="1" spc="-50" dirty="0">
                <a:solidFill>
                  <a:srgbClr val="4971B8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971B8"/>
                </a:solidFill>
                <a:latin typeface="Arial"/>
                <a:cs typeface="Arial"/>
              </a:rPr>
              <a:t>Grid</a:t>
            </a:r>
            <a:endParaRPr sz="1100" dirty="0">
              <a:latin typeface="Arial"/>
              <a:cs typeface="Arial"/>
            </a:endParaRPr>
          </a:p>
          <a:p>
            <a:pPr marL="12700" marR="200025">
              <a:lnSpc>
                <a:spcPct val="106100"/>
              </a:lnSpc>
              <a:spcBef>
                <a:spcPts val="80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[Describe the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existing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conditions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 street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grid and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street </a:t>
            </a:r>
            <a:r>
              <a:rPr sz="1100" spc="-29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types].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3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4971B8"/>
                </a:solidFill>
                <a:latin typeface="Arial"/>
                <a:cs typeface="Arial"/>
              </a:rPr>
              <a:t>Bicycle</a:t>
            </a:r>
            <a:r>
              <a:rPr sz="1100" b="1" spc="-30" dirty="0">
                <a:solidFill>
                  <a:srgbClr val="4971B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4971B8"/>
                </a:solidFill>
                <a:latin typeface="Arial"/>
                <a:cs typeface="Arial"/>
              </a:rPr>
              <a:t>Routes</a:t>
            </a:r>
            <a:r>
              <a:rPr sz="1100" b="1" spc="-25" dirty="0">
                <a:solidFill>
                  <a:srgbClr val="4971B8"/>
                </a:solidFill>
                <a:latin typeface="Arial"/>
                <a:cs typeface="Arial"/>
              </a:rPr>
              <a:t> </a:t>
            </a:r>
            <a:r>
              <a:rPr sz="1100" b="1" spc="-5" dirty="0">
                <a:solidFill>
                  <a:srgbClr val="4971B8"/>
                </a:solidFill>
                <a:latin typeface="Arial"/>
                <a:cs typeface="Arial"/>
              </a:rPr>
              <a:t>and</a:t>
            </a:r>
            <a:r>
              <a:rPr sz="1100" b="1" spc="-25" dirty="0">
                <a:solidFill>
                  <a:srgbClr val="4971B8"/>
                </a:solidFill>
                <a:latin typeface="Arial"/>
                <a:cs typeface="Arial"/>
              </a:rPr>
              <a:t> </a:t>
            </a:r>
            <a:r>
              <a:rPr sz="1100" b="1" dirty="0">
                <a:solidFill>
                  <a:srgbClr val="4971B8"/>
                </a:solidFill>
                <a:latin typeface="Arial"/>
                <a:cs typeface="Arial"/>
              </a:rPr>
              <a:t>Infrastructure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[Describe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existing</a:t>
            </a:r>
            <a:r>
              <a:rPr sz="1100" spc="-2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conditions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of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bicycle</a:t>
            </a:r>
            <a:r>
              <a:rPr sz="1100" spc="-2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infrastructure]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73637" y="1420237"/>
            <a:ext cx="3846195" cy="130535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lang="en-US" sz="1100" b="1" dirty="0">
                <a:solidFill>
                  <a:srgbClr val="4971B8"/>
                </a:solidFill>
                <a:latin typeface="Arial"/>
                <a:cs typeface="Arial"/>
              </a:rPr>
              <a:t>Sidewalks</a:t>
            </a:r>
            <a:endParaRPr lang="en-US"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[Describe</a:t>
            </a:r>
            <a:r>
              <a:rPr lang="en-US"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the</a:t>
            </a:r>
            <a:r>
              <a:rPr lang="en-US"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srgbClr val="ED2024"/>
                </a:solidFill>
                <a:latin typeface="Arial"/>
                <a:cs typeface="Arial"/>
              </a:rPr>
              <a:t>existing</a:t>
            </a:r>
            <a:r>
              <a:rPr lang="en-US" sz="1100" spc="-2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conditions</a:t>
            </a:r>
            <a:r>
              <a:rPr lang="en-US"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srgbClr val="ED2024"/>
                </a:solidFill>
                <a:latin typeface="Arial"/>
                <a:cs typeface="Arial"/>
              </a:rPr>
              <a:t>of</a:t>
            </a:r>
            <a:r>
              <a:rPr lang="en-US" sz="1100" spc="-2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sidewalks]</a:t>
            </a:r>
            <a:endParaRPr lang="en-US"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lang="en-US" sz="13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</a:pPr>
            <a:r>
              <a:rPr lang="en-US" sz="1100" b="1" dirty="0">
                <a:solidFill>
                  <a:srgbClr val="4971B8"/>
                </a:solidFill>
                <a:latin typeface="Arial"/>
                <a:cs typeface="Arial"/>
              </a:rPr>
              <a:t>Intersections</a:t>
            </a:r>
            <a:r>
              <a:rPr lang="en-US" sz="1100" b="1" spc="-30" dirty="0">
                <a:solidFill>
                  <a:srgbClr val="4971B8"/>
                </a:solidFill>
                <a:latin typeface="Arial"/>
                <a:cs typeface="Arial"/>
              </a:rPr>
              <a:t> </a:t>
            </a:r>
            <a:r>
              <a:rPr lang="en-US" sz="1100" b="1" spc="-5" dirty="0">
                <a:solidFill>
                  <a:srgbClr val="4971B8"/>
                </a:solidFill>
                <a:latin typeface="Arial"/>
                <a:cs typeface="Arial"/>
              </a:rPr>
              <a:t>and</a:t>
            </a:r>
            <a:r>
              <a:rPr lang="en-US" sz="1100" b="1" spc="-35" dirty="0">
                <a:solidFill>
                  <a:srgbClr val="4971B8"/>
                </a:solidFill>
                <a:latin typeface="Arial"/>
                <a:cs typeface="Arial"/>
              </a:rPr>
              <a:t> </a:t>
            </a:r>
            <a:r>
              <a:rPr lang="en-US" sz="1100" b="1" spc="-5" dirty="0">
                <a:solidFill>
                  <a:srgbClr val="4971B8"/>
                </a:solidFill>
                <a:latin typeface="Arial"/>
                <a:cs typeface="Arial"/>
              </a:rPr>
              <a:t>Crossings</a:t>
            </a:r>
            <a:endParaRPr lang="en-US" sz="1100" dirty="0">
              <a:latin typeface="Arial"/>
              <a:cs typeface="Arial"/>
            </a:endParaRPr>
          </a:p>
          <a:p>
            <a:pPr marL="12700" marR="270510">
              <a:lnSpc>
                <a:spcPct val="106100"/>
              </a:lnSpc>
              <a:spcBef>
                <a:spcPts val="800"/>
              </a:spcBef>
            </a:pP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[Describe the </a:t>
            </a:r>
            <a:r>
              <a:rPr lang="en-US" sz="1100" spc="-5" dirty="0">
                <a:solidFill>
                  <a:srgbClr val="ED2024"/>
                </a:solidFill>
                <a:latin typeface="Arial"/>
                <a:cs typeface="Arial"/>
              </a:rPr>
              <a:t>existing 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conditions </a:t>
            </a:r>
            <a:r>
              <a:rPr lang="en-US" sz="1100" spc="-5" dirty="0">
                <a:solidFill>
                  <a:srgbClr val="ED2024"/>
                </a:solidFill>
                <a:latin typeface="Arial"/>
                <a:cs typeface="Arial"/>
              </a:rPr>
              <a:t>of intersections and 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street </a:t>
            </a:r>
            <a:r>
              <a:rPr lang="en-US" sz="1100" spc="-29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crossings]</a:t>
            </a:r>
            <a:endParaRPr lang="en-US" sz="1100" dirty="0">
              <a:latin typeface="Arial"/>
              <a:cs typeface="Arial"/>
            </a:endParaRPr>
          </a:p>
        </p:txBody>
      </p:sp>
      <p:sp>
        <p:nvSpPr>
          <p:cNvPr id="7" name="object 6">
            <a:extLst>
              <a:ext uri="{FF2B5EF4-FFF2-40B4-BE49-F238E27FC236}">
                <a16:creationId xmlns:a16="http://schemas.microsoft.com/office/drawing/2014/main" id="{69C81BCA-A21F-418E-BCE4-E5E607FE8C95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185948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lang="en-US" dirty="0"/>
              <a:t>7</a:t>
            </a:r>
            <a:endParaRPr dirty="0"/>
          </a:p>
        </p:txBody>
      </p:sp>
      <p:sp>
        <p:nvSpPr>
          <p:cNvPr id="8" name="object 3">
            <a:extLst>
              <a:ext uri="{FF2B5EF4-FFF2-40B4-BE49-F238E27FC236}">
                <a16:creationId xmlns:a16="http://schemas.microsoft.com/office/drawing/2014/main" id="{2C5AEC99-2E8C-4458-B3C6-ED41D21292C2}"/>
              </a:ext>
            </a:extLst>
          </p:cNvPr>
          <p:cNvSpPr txBox="1">
            <a:spLocks/>
          </p:cNvSpPr>
          <p:nvPr/>
        </p:nvSpPr>
        <p:spPr>
          <a:xfrm>
            <a:off x="228600" y="466430"/>
            <a:ext cx="7327900" cy="31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200" b="1" i="0">
                <a:solidFill>
                  <a:srgbClr val="222E65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kern="0" spc="-5" dirty="0">
                <a:solidFill>
                  <a:srgbClr val="575D8B"/>
                </a:solidFill>
              </a:rPr>
              <a:t>4. Community</a:t>
            </a:r>
            <a:r>
              <a:rPr lang="en-US" kern="0" spc="-85" dirty="0">
                <a:solidFill>
                  <a:srgbClr val="575D8B"/>
                </a:solidFill>
              </a:rPr>
              <a:t> </a:t>
            </a:r>
            <a:r>
              <a:rPr lang="en-US" kern="0" dirty="0">
                <a:solidFill>
                  <a:srgbClr val="575D8B"/>
                </a:solidFill>
              </a:rPr>
              <a:t>Snapshot &amp; Current Conditions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3999" cy="136474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565149" y="867822"/>
            <a:ext cx="8013700" cy="35137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/>
              <a:t>Current</a:t>
            </a:r>
            <a:r>
              <a:rPr spc="-105" dirty="0"/>
              <a:t> </a:t>
            </a:r>
            <a:r>
              <a:rPr spc="-5" dirty="0"/>
              <a:t>Active</a:t>
            </a:r>
            <a:r>
              <a:rPr spc="-25" dirty="0"/>
              <a:t> </a:t>
            </a:r>
            <a:r>
              <a:rPr spc="-15" dirty="0"/>
              <a:t>Transportation</a:t>
            </a:r>
            <a:r>
              <a:rPr spc="-25" dirty="0"/>
              <a:t> </a:t>
            </a:r>
            <a:r>
              <a:rPr spc="-5" dirty="0"/>
              <a:t>Conditions</a:t>
            </a:r>
            <a:r>
              <a:rPr lang="en-US" spc="-5" dirty="0"/>
              <a:t> (continued)</a:t>
            </a:r>
            <a:endParaRPr spc="-5" dirty="0"/>
          </a:p>
        </p:txBody>
      </p:sp>
      <p:sp>
        <p:nvSpPr>
          <p:cNvPr id="4" name="object 4"/>
          <p:cNvSpPr txBox="1"/>
          <p:nvPr/>
        </p:nvSpPr>
        <p:spPr>
          <a:xfrm>
            <a:off x="444500" y="1314988"/>
            <a:ext cx="3933190" cy="2225481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6100"/>
              </a:lnSpc>
              <a:spcBef>
                <a:spcPts val="10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Duplicate this slide as needed for additional content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.]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100" b="1" dirty="0">
                <a:solidFill>
                  <a:srgbClr val="4971B8"/>
                </a:solidFill>
                <a:latin typeface="Arial"/>
                <a:cs typeface="Arial"/>
              </a:rPr>
              <a:t>Public</a:t>
            </a:r>
            <a:r>
              <a:rPr sz="1100" b="1" spc="-45" dirty="0">
                <a:solidFill>
                  <a:srgbClr val="4971B8"/>
                </a:solidFill>
                <a:latin typeface="Arial"/>
                <a:cs typeface="Arial"/>
              </a:rPr>
              <a:t> </a:t>
            </a:r>
            <a:r>
              <a:rPr sz="1100" b="1" spc="-10" dirty="0">
                <a:solidFill>
                  <a:srgbClr val="4971B8"/>
                </a:solidFill>
                <a:latin typeface="Arial"/>
                <a:cs typeface="Arial"/>
              </a:rPr>
              <a:t>Transportation</a:t>
            </a:r>
            <a:endParaRPr sz="1100" dirty="0">
              <a:latin typeface="Arial"/>
              <a:cs typeface="Arial"/>
            </a:endParaRPr>
          </a:p>
          <a:p>
            <a:pPr marL="12700" marR="316230">
              <a:lnSpc>
                <a:spcPct val="106100"/>
              </a:lnSpc>
              <a:spcBef>
                <a:spcPts val="795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[Describe the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existing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conditions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of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transit service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and bus </a:t>
            </a:r>
            <a:r>
              <a:rPr sz="1100" spc="-29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stops]</a:t>
            </a:r>
            <a:endParaRPr lang="en-US" sz="1100" dirty="0">
              <a:solidFill>
                <a:srgbClr val="ED2024"/>
              </a:solidFill>
              <a:latin typeface="Arial"/>
              <a:cs typeface="Arial"/>
            </a:endParaRPr>
          </a:p>
          <a:p>
            <a:pPr marL="12700" marR="316230">
              <a:lnSpc>
                <a:spcPct val="106100"/>
              </a:lnSpc>
              <a:spcBef>
                <a:spcPts val="795"/>
              </a:spcBef>
            </a:pPr>
            <a:endParaRPr lang="en-US" sz="1100" dirty="0">
              <a:solidFill>
                <a:srgbClr val="ED2024"/>
              </a:solidFill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sz="1100" b="1" spc="-5" dirty="0">
                <a:solidFill>
                  <a:srgbClr val="4971B8"/>
                </a:solidFill>
                <a:latin typeface="Arial"/>
                <a:cs typeface="Arial"/>
              </a:rPr>
              <a:t>Destinations</a:t>
            </a:r>
            <a:endParaRPr lang="en-US" sz="1100" dirty="0">
              <a:latin typeface="Arial"/>
              <a:cs typeface="Arial"/>
            </a:endParaRPr>
          </a:p>
          <a:p>
            <a:pPr marL="12700" marR="5080">
              <a:lnSpc>
                <a:spcPct val="106100"/>
              </a:lnSpc>
              <a:spcBef>
                <a:spcPts val="800"/>
              </a:spcBef>
            </a:pP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[Describe the </a:t>
            </a:r>
            <a:r>
              <a:rPr lang="en-US" sz="1100" spc="-5" dirty="0">
                <a:solidFill>
                  <a:srgbClr val="ED2024"/>
                </a:solidFill>
                <a:latin typeface="Arial"/>
                <a:cs typeface="Arial"/>
              </a:rPr>
              <a:t>location and 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types </a:t>
            </a:r>
            <a:r>
              <a:rPr lang="en-US" sz="1100" spc="-5" dirty="0">
                <a:solidFill>
                  <a:srgbClr val="ED2024"/>
                </a:solidFill>
                <a:latin typeface="Arial"/>
                <a:cs typeface="Arial"/>
              </a:rPr>
              <a:t>of neighborhood destinations </a:t>
            </a:r>
            <a:r>
              <a:rPr lang="en-US" sz="1100" spc="-29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srgbClr val="ED2024"/>
                </a:solidFill>
                <a:latin typeface="Arial"/>
                <a:cs typeface="Arial"/>
              </a:rPr>
              <a:t>as</a:t>
            </a:r>
            <a:r>
              <a:rPr lang="en-US"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spc="-5" dirty="0">
                <a:solidFill>
                  <a:srgbClr val="ED2024"/>
                </a:solidFill>
                <a:latin typeface="Arial"/>
                <a:cs typeface="Arial"/>
              </a:rPr>
              <a:t>described by 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the</a:t>
            </a:r>
            <a:r>
              <a:rPr lang="en-US" sz="1100" spc="-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lang="en-US" sz="1100" dirty="0">
                <a:solidFill>
                  <a:srgbClr val="ED2024"/>
                </a:solidFill>
                <a:latin typeface="Arial"/>
                <a:cs typeface="Arial"/>
              </a:rPr>
              <a:t>community]</a:t>
            </a:r>
            <a:endParaRPr lang="en-US" sz="1100" dirty="0">
              <a:latin typeface="Arial"/>
              <a:cs typeface="Arial"/>
            </a:endParaRPr>
          </a:p>
          <a:p>
            <a:pPr marL="12700" marR="316230">
              <a:lnSpc>
                <a:spcPct val="106100"/>
              </a:lnSpc>
              <a:spcBef>
                <a:spcPts val="795"/>
              </a:spcBef>
            </a:pPr>
            <a:endParaRPr sz="11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673637" y="1325884"/>
            <a:ext cx="3846195" cy="4667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</a:pPr>
            <a:r>
              <a:rPr sz="1100" b="1" spc="-5" dirty="0">
                <a:solidFill>
                  <a:srgbClr val="4971B8"/>
                </a:solidFill>
                <a:latin typeface="Arial"/>
                <a:cs typeface="Arial"/>
              </a:rPr>
              <a:t>Crashes</a:t>
            </a:r>
            <a:endParaRPr sz="1100" dirty="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80"/>
              </a:spcBef>
            </a:pP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[Describe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where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crashes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have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occurred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in</a:t>
            </a:r>
            <a:r>
              <a:rPr sz="1100" spc="-15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dirty="0">
                <a:solidFill>
                  <a:srgbClr val="ED2024"/>
                </a:solidFill>
                <a:latin typeface="Arial"/>
                <a:cs typeface="Arial"/>
              </a:rPr>
              <a:t>the</a:t>
            </a:r>
            <a:r>
              <a:rPr sz="1100" spc="-10" dirty="0">
                <a:solidFill>
                  <a:srgbClr val="ED2024"/>
                </a:solidFill>
                <a:latin typeface="Arial"/>
                <a:cs typeface="Arial"/>
              </a:rPr>
              <a:t> </a:t>
            </a:r>
            <a:r>
              <a:rPr sz="1100" spc="-5" dirty="0">
                <a:solidFill>
                  <a:srgbClr val="ED2024"/>
                </a:solidFill>
                <a:latin typeface="Arial"/>
                <a:cs typeface="Arial"/>
              </a:rPr>
              <a:t>neighborhood]</a:t>
            </a:r>
            <a:endParaRPr sz="1100" dirty="0">
              <a:latin typeface="Arial"/>
              <a:cs typeface="Arial"/>
            </a:endParaRPr>
          </a:p>
        </p:txBody>
      </p:sp>
      <p:graphicFrame>
        <p:nvGraphicFramePr>
          <p:cNvPr id="7" name="Table 2">
            <a:extLst>
              <a:ext uri="{FF2B5EF4-FFF2-40B4-BE49-F238E27FC236}">
                <a16:creationId xmlns:a16="http://schemas.microsoft.com/office/drawing/2014/main" id="{DCAE6817-623E-4423-A4C8-5B33AB14EC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3208412"/>
              </p:ext>
            </p:extLst>
          </p:nvPr>
        </p:nvGraphicFramePr>
        <p:xfrm>
          <a:off x="4673637" y="2749207"/>
          <a:ext cx="3657600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8800">
                  <a:extLst>
                    <a:ext uri="{9D8B030D-6E8A-4147-A177-3AD203B41FA5}">
                      <a16:colId xmlns:a16="http://schemas.microsoft.com/office/drawing/2014/main" val="3832087794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02339374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r>
                        <a:rPr lang="en-US" sz="1400" dirty="0"/>
                        <a:t>Facility Type</a:t>
                      </a:r>
                    </a:p>
                  </a:txBody>
                  <a:tcPr marL="80683" marR="80683" marT="40341" marB="40341" anchor="ctr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Existing Mileage</a:t>
                      </a:r>
                    </a:p>
                  </a:txBody>
                  <a:tcPr marL="80683" marR="80683" marT="40341" marB="40341" anchor="ctr"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631996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300" dirty="0"/>
                        <a:t>Sidewalks</a:t>
                      </a:r>
                    </a:p>
                  </a:txBody>
                  <a:tcPr marL="80683" marR="80683" marT="40341" marB="40341" anchor="ctr">
                    <a:solidFill>
                      <a:srgbClr val="E5E0D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/>
                        <a:t>xx mi.</a:t>
                      </a:r>
                    </a:p>
                  </a:txBody>
                  <a:tcPr marL="80683" marR="80683" marT="40341" marB="40341" anchor="ctr">
                    <a:solidFill>
                      <a:srgbClr val="E5E0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2881928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300" dirty="0"/>
                        <a:t>Trails / Paths</a:t>
                      </a:r>
                    </a:p>
                  </a:txBody>
                  <a:tcPr marL="80683" marR="80683" marT="40341" marB="40341" anchor="ctr"/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/>
                        <a:t>xx mi.</a:t>
                      </a:r>
                    </a:p>
                  </a:txBody>
                  <a:tcPr marL="80683" marR="80683" marT="40341" marB="40341" anchor="ctr"/>
                </a:tc>
                <a:extLst>
                  <a:ext uri="{0D108BD9-81ED-4DB2-BD59-A6C34878D82A}">
                    <a16:rowId xmlns:a16="http://schemas.microsoft.com/office/drawing/2014/main" val="1329889244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300" dirty="0"/>
                        <a:t>Bikeways</a:t>
                      </a:r>
                    </a:p>
                  </a:txBody>
                  <a:tcPr marL="80683" marR="80683" marT="40341" marB="40341" anchor="ctr"/>
                </a:tc>
                <a:tc>
                  <a:txBody>
                    <a:bodyPr/>
                    <a:lstStyle/>
                    <a:p>
                      <a:pPr marL="0" marR="0" lvl="0" indent="0" algn="l" defTabSz="100584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dirty="0"/>
                        <a:t>xx mi.</a:t>
                      </a:r>
                    </a:p>
                  </a:txBody>
                  <a:tcPr marL="80683" marR="80683" marT="40341" marB="40341" anchor="ctr"/>
                </a:tc>
                <a:extLst>
                  <a:ext uri="{0D108BD9-81ED-4DB2-BD59-A6C34878D82A}">
                    <a16:rowId xmlns:a16="http://schemas.microsoft.com/office/drawing/2014/main" val="72269555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r>
                        <a:rPr lang="en-US" sz="1300" dirty="0"/>
                        <a:t>Total</a:t>
                      </a:r>
                    </a:p>
                  </a:txBody>
                  <a:tcPr marL="80683" marR="80683" marT="40341" marB="40341" anchor="ctr"/>
                </a:tc>
                <a:tc>
                  <a:txBody>
                    <a:bodyPr/>
                    <a:lstStyle/>
                    <a:p>
                      <a:r>
                        <a:rPr lang="en-US" sz="1300" dirty="0"/>
                        <a:t>xx mi.</a:t>
                      </a:r>
                    </a:p>
                  </a:txBody>
                  <a:tcPr marL="80683" marR="80683" marT="40341" marB="40341" anchor="ctr"/>
                </a:tc>
                <a:extLst>
                  <a:ext uri="{0D108BD9-81ED-4DB2-BD59-A6C34878D82A}">
                    <a16:rowId xmlns:a16="http://schemas.microsoft.com/office/drawing/2014/main" val="1475542803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3B25B76B-7AC7-4B78-A5B3-DA5B9564F9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73637" y="5007848"/>
            <a:ext cx="3860763" cy="3261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80683" tIns="40341" rIns="80683" bIns="40341" numCol="1" anchor="ctr" anchorCtr="0" compatLnSpc="1">
            <a:prstTxWarp prst="textNoShape">
              <a:avLst/>
            </a:prstTxWarp>
            <a:spAutoFit/>
          </a:bodyPr>
          <a:lstStyle/>
          <a:p>
            <a:pPr defTabSz="80682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795" i="1" dirty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Table x: The existing mileage of sidewalks, trails, and bikeways </a:t>
            </a:r>
            <a:br>
              <a:rPr lang="en-US" altLang="en-US" sz="795" i="1" dirty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US" altLang="en-US" sz="795" i="1" dirty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 the City of [</a:t>
            </a:r>
            <a:r>
              <a:rPr lang="en-US" altLang="en-US" sz="795" i="1" dirty="0">
                <a:solidFill>
                  <a:srgbClr val="FF0000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name here</a:t>
            </a:r>
            <a:r>
              <a:rPr lang="en-US" altLang="en-US" sz="795" i="1" dirty="0">
                <a:solidFill>
                  <a:srgbClr val="44546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].</a:t>
            </a:r>
            <a:endParaRPr lang="en-US" altLang="en-US" sz="1588" dirty="0">
              <a:solidFill>
                <a:prstClr val="black"/>
              </a:solidFill>
              <a:latin typeface="Arial" panose="020B0604020202020204" pitchFamily="34" charset="0"/>
            </a:endParaRPr>
          </a:p>
        </p:txBody>
      </p:sp>
      <p:sp>
        <p:nvSpPr>
          <p:cNvPr id="9" name="object 5">
            <a:extLst>
              <a:ext uri="{FF2B5EF4-FFF2-40B4-BE49-F238E27FC236}">
                <a16:creationId xmlns:a16="http://schemas.microsoft.com/office/drawing/2014/main" id="{C2637A90-449B-4E8D-BEA4-4DEECDE56AFC}"/>
              </a:ext>
            </a:extLst>
          </p:cNvPr>
          <p:cNvSpPr txBox="1">
            <a:spLocks noGrp="1"/>
          </p:cNvSpPr>
          <p:nvPr>
            <p:ph type="sldNum" sz="quarter" idx="7"/>
          </p:nvPr>
        </p:nvSpPr>
        <p:spPr>
          <a:xfrm>
            <a:off x="4452137" y="6483956"/>
            <a:ext cx="243204" cy="205104"/>
          </a:xfrm>
          <a:prstGeom prst="rect">
            <a:avLst/>
          </a:prstGeom>
        </p:spPr>
        <p:txBody>
          <a:bodyPr vert="horz" wrap="square" lIns="0" tIns="127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"/>
              </a:spcBef>
            </a:pPr>
            <a:r>
              <a:rPr dirty="0"/>
              <a:t>8</a:t>
            </a:r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CD944EF3-87EC-4461-A324-671908A7249A}"/>
              </a:ext>
            </a:extLst>
          </p:cNvPr>
          <p:cNvSpPr txBox="1">
            <a:spLocks/>
          </p:cNvSpPr>
          <p:nvPr/>
        </p:nvSpPr>
        <p:spPr>
          <a:xfrm>
            <a:off x="228600" y="466430"/>
            <a:ext cx="7327900" cy="3194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200" b="1" i="0">
                <a:solidFill>
                  <a:srgbClr val="222E65"/>
                </a:solidFill>
                <a:latin typeface="Arial"/>
                <a:ea typeface="+mj-ea"/>
                <a:cs typeface="Arial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en-US" kern="0" spc="-5" dirty="0">
                <a:solidFill>
                  <a:srgbClr val="575D8B"/>
                </a:solidFill>
              </a:rPr>
              <a:t>4. Community</a:t>
            </a:r>
            <a:r>
              <a:rPr lang="en-US" kern="0" spc="-85" dirty="0">
                <a:solidFill>
                  <a:srgbClr val="575D8B"/>
                </a:solidFill>
              </a:rPr>
              <a:t> </a:t>
            </a:r>
            <a:r>
              <a:rPr lang="en-US" kern="0" dirty="0">
                <a:solidFill>
                  <a:srgbClr val="575D8B"/>
                </a:solidFill>
              </a:rPr>
              <a:t>Snapshot &amp; Current Conditions</a:t>
            </a:r>
          </a:p>
        </p:txBody>
      </p:sp>
    </p:spTree>
    <p:extLst>
      <p:ext uri="{BB962C8B-B14F-4D97-AF65-F5344CB8AC3E}">
        <p14:creationId xmlns:p14="http://schemas.microsoft.com/office/powerpoint/2010/main" val="36576628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KDOT">
      <a:dk1>
        <a:srgbClr val="002569"/>
      </a:dk1>
      <a:lt1>
        <a:srgbClr val="FFFBF2"/>
      </a:lt1>
      <a:dk2>
        <a:srgbClr val="002569"/>
      </a:dk2>
      <a:lt2>
        <a:srgbClr val="FFF3D9"/>
      </a:lt2>
      <a:accent1>
        <a:srgbClr val="B3A486"/>
      </a:accent1>
      <a:accent2>
        <a:srgbClr val="D9E6FF"/>
      </a:accent2>
      <a:accent3>
        <a:srgbClr val="023E73"/>
      </a:accent3>
      <a:accent4>
        <a:srgbClr val="F2C879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477</TotalTime>
  <Words>2494</Words>
  <Application>Microsoft Office PowerPoint</Application>
  <PresentationFormat>On-screen Show (4:3)</PresentationFormat>
  <Paragraphs>824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5" baseType="lpstr">
      <vt:lpstr>Arial</vt:lpstr>
      <vt:lpstr>Calibri</vt:lpstr>
      <vt:lpstr>Cambria</vt:lpstr>
      <vt:lpstr>Futura PT Book</vt:lpstr>
      <vt:lpstr>Futura PT Medium</vt:lpstr>
      <vt:lpstr>Roboto</vt:lpstr>
      <vt:lpstr>Symbol</vt:lpstr>
      <vt:lpstr>Times New Roman</vt:lpstr>
      <vt:lpstr>Office Theme</vt:lpstr>
      <vt:lpstr>[Town/City Name Here]  Active Transportation Plan</vt:lpstr>
      <vt:lpstr>Introduction</vt:lpstr>
      <vt:lpstr>1. Background</vt:lpstr>
      <vt:lpstr>PowerPoint Presentation</vt:lpstr>
      <vt:lpstr>2. Community Engagement</vt:lpstr>
      <vt:lpstr>3. Vision</vt:lpstr>
      <vt:lpstr>4. Community Snapshot &amp; Current Conditions</vt:lpstr>
      <vt:lpstr>Current Active Transportation Conditions</vt:lpstr>
      <vt:lpstr>Current Active Transportation Conditions (continued)</vt:lpstr>
      <vt:lpstr>Current Active Transportation Conditions Map</vt:lpstr>
      <vt:lpstr>5. Key Issues, Gaps, &amp; Barriers</vt:lpstr>
      <vt:lpstr>PowerPoint Presentation</vt:lpstr>
      <vt:lpstr>PowerPoint Presentation</vt:lpstr>
      <vt:lpstr>6. Recommendations - Desired Active Transportation Infrastructure</vt:lpstr>
      <vt:lpstr>6. Recommendations</vt:lpstr>
      <vt:lpstr>Proposed Active Transportation Network Improvements</vt:lpstr>
      <vt:lpstr>Proposed Active Transportation Network Improvements</vt:lpstr>
      <vt:lpstr>Proposed Active Transportation Network Improvements</vt:lpstr>
      <vt:lpstr>Program Recommendations</vt:lpstr>
      <vt:lpstr>Policy Recommendations</vt:lpstr>
      <vt:lpstr>Supportive Infrastructure Recommendations</vt:lpstr>
      <vt:lpstr>7. Project Prioritization</vt:lpstr>
      <vt:lpstr>7. Performance Measures</vt:lpstr>
      <vt:lpstr>8. Maintaining the Active Transportation Network</vt:lpstr>
      <vt:lpstr>8. Maintenance Plan</vt:lpstr>
      <vt:lpstr>8. Implementation Action Plan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[Town/City Name Here]  Active Transportation Plan</dc:title>
  <dc:creator>Shailah Handy</dc:creator>
  <cp:lastModifiedBy>Tammy Sufi</cp:lastModifiedBy>
  <cp:revision>41</cp:revision>
  <dcterms:created xsi:type="dcterms:W3CDTF">2021-10-28T20:26:46Z</dcterms:created>
  <dcterms:modified xsi:type="dcterms:W3CDTF">2022-03-27T20:38:21Z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2021-10-28T00:00:00Z</vt:filetime>
  </property>
  <property fmtid="{D5CDD505-2E9C-101B-9397-08002B2CF9AE}" pid="3" name="Creator">
    <vt:lpwstr>Adobe InDesign 16.4 (Windows)</vt:lpwstr>
  </property>
  <property fmtid="{D5CDD505-2E9C-101B-9397-08002B2CF9AE}" pid="4" name="LastSaved">
    <vt:filetime>2021-10-28T00:00:00Z</vt:filetime>
  </property>
</Properties>
</file>